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0" r:id="rId3"/>
    <p:sldId id="269" r:id="rId4"/>
    <p:sldId id="303" r:id="rId5"/>
    <p:sldId id="304" r:id="rId6"/>
    <p:sldId id="258" r:id="rId7"/>
    <p:sldId id="281" r:id="rId8"/>
    <p:sldId id="301" r:id="rId9"/>
    <p:sldId id="296" r:id="rId10"/>
    <p:sldId id="298" r:id="rId11"/>
    <p:sldId id="300" r:id="rId12"/>
    <p:sldId id="297" r:id="rId13"/>
    <p:sldId id="299" r:id="rId14"/>
    <p:sldId id="272" r:id="rId15"/>
    <p:sldId id="263" r:id="rId16"/>
    <p:sldId id="291" r:id="rId1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" y="44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Выручка/</a:t>
            </a:r>
            <a:r>
              <a:rPr lang="ru-RU" b="1" dirty="0" smtClean="0">
                <a:solidFill>
                  <a:srgbClr val="FF0000"/>
                </a:solidFill>
              </a:rPr>
              <a:t>Прибыль</a:t>
            </a:r>
            <a:r>
              <a:rPr lang="ru-RU" b="1" dirty="0" smtClean="0"/>
              <a:t> </a:t>
            </a:r>
            <a:endParaRPr lang="ru-RU" b="1" dirty="0"/>
          </a:p>
        </c:rich>
      </c:tx>
      <c:layout>
        <c:manualLayout>
          <c:xMode val="edge"/>
          <c:yMode val="edge"/>
          <c:x val="0.33251713829734786"/>
          <c:y val="3.5677940568136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Лист1!$A$1:$H$1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12</c:v>
                </c:pt>
                <c:pt idx="5">
                  <c:v>17</c:v>
                </c:pt>
                <c:pt idx="6">
                  <c:v>23</c:v>
                </c:pt>
                <c:pt idx="7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EC-4710-BE67-E1DD6DF0DEC5}"/>
            </c:ext>
          </c:extLst>
        </c:ser>
        <c:ser>
          <c:idx val="1"/>
          <c:order val="1"/>
          <c:tx>
            <c:v>ЗП</c:v>
          </c:tx>
          <c:spPr>
            <a:ln w="508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Лист1!$A$2:$H$2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EC-4710-BE67-E1DD6DF0D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277216"/>
        <c:axId val="224279392"/>
      </c:lineChart>
      <c:catAx>
        <c:axId val="22427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279392"/>
        <c:crosses val="autoZero"/>
        <c:auto val="1"/>
        <c:lblAlgn val="ctr"/>
        <c:lblOffset val="100"/>
        <c:noMultiLvlLbl val="0"/>
      </c:catAx>
      <c:valAx>
        <c:axId val="224279392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Деньги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27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371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47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71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95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94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88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6f9e470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6f9e470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69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49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90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54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7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9e470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9e470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92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4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29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7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706582" y="1797627"/>
            <a:ext cx="8175964" cy="1325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найти деньги для устойчивости социального бизнеса в условиях перемен»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8951" y="4114800"/>
            <a:ext cx="3383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Roboto"/>
              </a:rPr>
              <a:t>Ефимова</a:t>
            </a:r>
            <a:r>
              <a:rPr lang="ru-RU" dirty="0" smtClean="0"/>
              <a:t> </a:t>
            </a:r>
            <a:r>
              <a:rPr lang="ru-RU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Е.А.</a:t>
            </a:r>
            <a:endParaRPr lang="ru-RU" sz="3200" b="1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3200" dirty="0" smtClean="0"/>
              <a:t>Повышение устойчивости бизнеса.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013021" y="1124027"/>
            <a:ext cx="7788106" cy="3535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dirty="0"/>
              <a:t>Постоянные </a:t>
            </a:r>
            <a:r>
              <a:rPr lang="ru-RU" sz="2000" dirty="0" smtClean="0"/>
              <a:t>затраты </a:t>
            </a:r>
            <a:r>
              <a:rPr lang="ru-RU" sz="2000" dirty="0"/>
              <a:t>являются важной частью общей себестоимости продукции и существенно влияют </a:t>
            </a:r>
            <a:r>
              <a:rPr lang="ru-RU" sz="2000" dirty="0" smtClean="0"/>
              <a:t>на значение точки </a:t>
            </a:r>
            <a:r>
              <a:rPr lang="ru-RU" sz="2000" dirty="0"/>
              <a:t>безубыточности предприятия.</a:t>
            </a:r>
            <a:endParaRPr lang="en-US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Снижение доли постоянных затрат, позволит снизить значение точки безубыточности бизнеса.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12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3200" dirty="0" smtClean="0"/>
              <a:t>Повышение устойчивости бизнеса.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921831" y="974558"/>
            <a:ext cx="7879296" cy="4168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Изучите постоянные затраты</a:t>
            </a:r>
          </a:p>
          <a:p>
            <a:pPr marL="0" indent="0">
              <a:buNone/>
            </a:pPr>
            <a:r>
              <a:rPr lang="ru-RU" sz="2000" dirty="0" smtClean="0"/>
              <a:t>Определите затраты, которые можно сделать переменными, т.е. перевести на % от выручки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Чаще всего это могут быть, такие затраты как:</a:t>
            </a:r>
          </a:p>
          <a:p>
            <a:pPr marL="0" indent="0">
              <a:buNone/>
            </a:pPr>
            <a:endParaRPr lang="ru-RU" sz="2000" dirty="0" smtClean="0"/>
          </a:p>
          <a:p>
            <a:pPr marL="342900"/>
            <a:r>
              <a:rPr lang="ru-RU" sz="2000" dirty="0" smtClean="0"/>
              <a:t>Заработная плата               оплата по </a:t>
            </a:r>
            <a:r>
              <a:rPr lang="en-US" sz="2000" dirty="0" smtClean="0"/>
              <a:t>KPI</a:t>
            </a:r>
          </a:p>
          <a:p>
            <a:pPr marL="342900"/>
            <a:r>
              <a:rPr lang="ru-RU" sz="2000" dirty="0" smtClean="0"/>
              <a:t>Маркетинг             % от выручки предыдущего периода.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675185" y="3367453"/>
            <a:ext cx="677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10962" y="3704493"/>
            <a:ext cx="677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6" y="66438"/>
            <a:ext cx="8925019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200" dirty="0" smtClean="0"/>
              <a:t>Инвестиционные расходы и капитализация</a:t>
            </a:r>
            <a:br>
              <a:rPr lang="ru-RU" sz="3200" dirty="0" smtClean="0"/>
            </a:b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923192" y="747345"/>
            <a:ext cx="7491045" cy="3789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Такие затраты, как:</a:t>
            </a:r>
          </a:p>
          <a:p>
            <a:pPr marL="0" indent="0">
              <a:buNone/>
            </a:pPr>
            <a:endParaRPr lang="ru-RU" sz="2000" dirty="0" smtClean="0"/>
          </a:p>
          <a:p>
            <a:pPr marL="342900"/>
            <a:r>
              <a:rPr lang="ru-RU" sz="2000" dirty="0" smtClean="0"/>
              <a:t>Покупка оборудования;</a:t>
            </a:r>
          </a:p>
          <a:p>
            <a:pPr marL="342900"/>
            <a:r>
              <a:rPr lang="ru-RU" sz="2000" dirty="0" smtClean="0"/>
              <a:t>Покупка франшизы;</a:t>
            </a:r>
          </a:p>
          <a:p>
            <a:pPr marL="342900"/>
            <a:r>
              <a:rPr lang="ru-RU" sz="2000" dirty="0" smtClean="0"/>
              <a:t>Строительство зданий;</a:t>
            </a:r>
          </a:p>
          <a:p>
            <a:pPr marL="342900"/>
            <a:r>
              <a:rPr lang="ru-RU" sz="2000" dirty="0" smtClean="0"/>
              <a:t>Запуск нового направления.</a:t>
            </a:r>
          </a:p>
          <a:p>
            <a:pPr marL="342900"/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Это инвестиционные расходы, которые не снижают прибыль от вашей основной деятельности, поэтому в отчет по расчету рентабельности они не включаются.</a:t>
            </a:r>
            <a:endParaRPr lang="ru-RU" sz="2000" dirty="0"/>
          </a:p>
          <a:p>
            <a:pPr marL="34290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30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6" y="66438"/>
            <a:ext cx="8863473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200" dirty="0" smtClean="0"/>
              <a:t>Инвестиционные расходы и капитализация</a:t>
            </a:r>
            <a:br>
              <a:rPr lang="ru-RU" sz="3200" dirty="0" smtClean="0"/>
            </a:b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641838" y="835269"/>
            <a:ext cx="8044961" cy="3930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Инвестиционные расходы: </a:t>
            </a:r>
          </a:p>
          <a:p>
            <a:pPr marL="0" indent="0">
              <a:buNone/>
            </a:pPr>
            <a:endParaRPr lang="ru-RU" sz="2000" dirty="0" smtClean="0"/>
          </a:p>
          <a:p>
            <a:pPr marL="342900"/>
            <a:r>
              <a:rPr lang="ru-RU" sz="2000" dirty="0"/>
              <a:t>У</a:t>
            </a:r>
            <a:r>
              <a:rPr lang="ru-RU" sz="2000" dirty="0" smtClean="0"/>
              <a:t>величивают стоимость вашего бизнеса;</a:t>
            </a:r>
          </a:p>
          <a:p>
            <a:pPr marL="342900"/>
            <a:r>
              <a:rPr lang="ru-RU" sz="2000" dirty="0" smtClean="0"/>
              <a:t>Приносят доход в будущем.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отчет по расчету рентабельности включаются ежемесячные расходы по возврату инвестиционных вложений и доход, который они принесли. </a:t>
            </a:r>
          </a:p>
          <a:p>
            <a:pPr marL="0" indent="0">
              <a:buNone/>
            </a:pPr>
            <a:endParaRPr lang="ru-RU" sz="2000" dirty="0"/>
          </a:p>
          <a:p>
            <a:pPr marL="34290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89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22266" y="128591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Дорожная карта: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298939" y="888023"/>
            <a:ext cx="8510953" cy="4255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+mj-lt"/>
              <a:buAutoNum type="arabicPeriod"/>
            </a:pPr>
            <a:r>
              <a:rPr lang="ru-RU" sz="1400" dirty="0" smtClean="0"/>
              <a:t>Определить </a:t>
            </a:r>
            <a:r>
              <a:rPr lang="ru-RU" sz="1400" dirty="0"/>
              <a:t>сколько направлений в </a:t>
            </a:r>
            <a:r>
              <a:rPr lang="ru-RU" sz="1400" dirty="0" smtClean="0"/>
              <a:t>бизнесе.</a:t>
            </a:r>
            <a:endParaRPr lang="ru-RU" sz="1400" dirty="0"/>
          </a:p>
          <a:p>
            <a:pPr marL="342900">
              <a:buFont typeface="+mj-lt"/>
              <a:buAutoNum type="arabicPeriod"/>
            </a:pPr>
            <a:r>
              <a:rPr lang="ru-RU" sz="1400" dirty="0" smtClean="0"/>
              <a:t>Посчитать </a:t>
            </a:r>
            <a:r>
              <a:rPr lang="ru-RU" sz="1400" dirty="0"/>
              <a:t>выручку по </a:t>
            </a:r>
            <a:r>
              <a:rPr lang="ru-RU" sz="1400" dirty="0" smtClean="0"/>
              <a:t>направлениям.</a:t>
            </a:r>
            <a:endParaRPr lang="ru-RU" sz="1400" dirty="0"/>
          </a:p>
          <a:p>
            <a:pPr marL="342900">
              <a:buFont typeface="+mj-lt"/>
              <a:buAutoNum type="arabicPeriod"/>
            </a:pPr>
            <a:r>
              <a:rPr lang="ru-RU" sz="1400" dirty="0" smtClean="0"/>
              <a:t>Разделить </a:t>
            </a:r>
            <a:r>
              <a:rPr lang="ru-RU" sz="1400" dirty="0"/>
              <a:t>расходы на общие, которые относятся ко всем направлениям бизнеса и расходы каждого </a:t>
            </a:r>
            <a:r>
              <a:rPr lang="ru-RU" sz="1400" dirty="0" smtClean="0"/>
              <a:t>направления.</a:t>
            </a:r>
            <a:endParaRPr lang="ru-RU" sz="1400" dirty="0"/>
          </a:p>
          <a:p>
            <a:pPr marL="342900">
              <a:buFont typeface="+mj-lt"/>
              <a:buAutoNum type="arabicPeriod"/>
            </a:pPr>
            <a:r>
              <a:rPr lang="ru-RU" sz="1400" dirty="0" smtClean="0"/>
              <a:t>Разделить </a:t>
            </a:r>
            <a:r>
              <a:rPr lang="ru-RU" sz="1400" dirty="0"/>
              <a:t>расходы на </a:t>
            </a:r>
            <a:r>
              <a:rPr lang="ru-RU" sz="1400" dirty="0" smtClean="0"/>
              <a:t>переменные и </a:t>
            </a:r>
            <a:r>
              <a:rPr lang="ru-RU" sz="1400" dirty="0"/>
              <a:t>постоянные </a:t>
            </a:r>
            <a:r>
              <a:rPr lang="ru-RU" sz="1400" dirty="0" smtClean="0"/>
              <a:t>.</a:t>
            </a:r>
          </a:p>
          <a:p>
            <a:pPr marL="342900">
              <a:buFont typeface="+mj-lt"/>
              <a:buAutoNum type="arabicPeriod"/>
            </a:pPr>
            <a:r>
              <a:rPr lang="ru-RU" sz="1400" dirty="0" smtClean="0"/>
              <a:t>Оценить </a:t>
            </a:r>
            <a:r>
              <a:rPr lang="ru-RU" sz="1400" dirty="0"/>
              <a:t>чистую прибыль проекта и его рентабельность.</a:t>
            </a:r>
          </a:p>
          <a:p>
            <a:pPr marL="342900">
              <a:buFont typeface="+mj-lt"/>
              <a:buAutoNum type="arabicPeriod"/>
            </a:pPr>
            <a:r>
              <a:rPr lang="ru-RU" sz="1400" dirty="0" smtClean="0"/>
              <a:t>Оценить </a:t>
            </a:r>
            <a:r>
              <a:rPr lang="ru-RU" sz="1400" dirty="0"/>
              <a:t>возможность изменения соотношения постоянных и переменных расходов. </a:t>
            </a:r>
            <a:endParaRPr lang="ru-RU" sz="1400" dirty="0" smtClean="0"/>
          </a:p>
          <a:p>
            <a:pPr marL="342900">
              <a:buFont typeface="+mj-lt"/>
              <a:buAutoNum type="arabicPeriod"/>
            </a:pPr>
            <a:r>
              <a:rPr lang="ru-RU" sz="1400" dirty="0"/>
              <a:t>О</a:t>
            </a:r>
            <a:r>
              <a:rPr lang="ru-RU" sz="1400" dirty="0" smtClean="0"/>
              <a:t>пределить </a:t>
            </a:r>
            <a:r>
              <a:rPr lang="ru-RU" sz="1400" dirty="0"/>
              <a:t>на сколько % вы планирует </a:t>
            </a:r>
            <a:r>
              <a:rPr lang="ru-RU" sz="1400" dirty="0" smtClean="0"/>
              <a:t>поднять рентабельность. </a:t>
            </a:r>
            <a:r>
              <a:rPr lang="ru-RU" sz="1400" dirty="0"/>
              <a:t>Теперь этот % нужно "высвободить" в расходах или увеличить выручку при том же уровне расходов.</a:t>
            </a:r>
          </a:p>
          <a:p>
            <a:pPr marL="342900">
              <a:buFont typeface="+mj-lt"/>
              <a:buAutoNum type="arabicPeriod"/>
            </a:pPr>
            <a:r>
              <a:rPr lang="ru-RU" sz="1400" dirty="0" smtClean="0"/>
              <a:t>Внимание </a:t>
            </a:r>
            <a:r>
              <a:rPr lang="ru-RU" sz="1400" dirty="0"/>
              <a:t>рост выручки поможет только если доли расходов не </a:t>
            </a:r>
            <a:r>
              <a:rPr lang="ru-RU" sz="1400" dirty="0" smtClean="0"/>
              <a:t>вырастут! т.е</a:t>
            </a:r>
            <a:r>
              <a:rPr lang="ru-RU" sz="1400" dirty="0"/>
              <a:t>. скидки и </a:t>
            </a:r>
            <a:r>
              <a:rPr lang="ru-RU" sz="1400" dirty="0" smtClean="0"/>
              <a:t>доп. </a:t>
            </a:r>
            <a:r>
              <a:rPr lang="ru-RU" sz="1400" dirty="0"/>
              <a:t>услуги не дадут нужного результата! А вот увеличение доли </a:t>
            </a:r>
            <a:r>
              <a:rPr lang="ru-RU" sz="1400" dirty="0" smtClean="0"/>
              <a:t>высоко маржинальных </a:t>
            </a:r>
            <a:r>
              <a:rPr lang="ru-RU" sz="1400" dirty="0"/>
              <a:t>товаров в выручке даст результат.</a:t>
            </a:r>
          </a:p>
          <a:p>
            <a:pPr marL="342900">
              <a:buFont typeface="+mj-lt"/>
              <a:buAutoNum type="arabicPeriod"/>
            </a:pPr>
            <a:r>
              <a:rPr lang="ru-RU" sz="1400" dirty="0" smtClean="0"/>
              <a:t>Как </a:t>
            </a:r>
            <a:r>
              <a:rPr lang="ru-RU" sz="1400" dirty="0"/>
              <a:t>" высвободить" </a:t>
            </a:r>
            <a:r>
              <a:rPr lang="ru-RU" sz="1400" dirty="0" smtClean="0"/>
              <a:t>%: </a:t>
            </a:r>
            <a:r>
              <a:rPr lang="ru-RU" sz="1400" dirty="0"/>
              <a:t>проанализировать статьи затрат, </a:t>
            </a:r>
            <a:r>
              <a:rPr lang="ru-RU" sz="1400" dirty="0" smtClean="0"/>
              <a:t>определить статьи </a:t>
            </a:r>
            <a:r>
              <a:rPr lang="ru-RU" sz="1400" dirty="0"/>
              <a:t>по которым возможно снижение затрат. </a:t>
            </a:r>
            <a:r>
              <a:rPr lang="ru-RU" sz="1400" dirty="0" smtClean="0"/>
              <a:t>Определить, </a:t>
            </a:r>
            <a:r>
              <a:rPr lang="ru-RU" sz="1400" dirty="0"/>
              <a:t>новую допустимую долю </a:t>
            </a:r>
            <a:r>
              <a:rPr lang="ru-RU" sz="1400" dirty="0" smtClean="0"/>
              <a:t>затрат, </a:t>
            </a:r>
            <a:r>
              <a:rPr lang="ru-RU" sz="1400" dirty="0"/>
              <a:t>по этим статьям и </a:t>
            </a:r>
            <a:r>
              <a:rPr lang="ru-RU" sz="1400" dirty="0" smtClean="0"/>
              <a:t>соблюдать бюджет</a:t>
            </a:r>
            <a:r>
              <a:rPr lang="ru-RU" sz="1400" dirty="0"/>
              <a:t>. Обратите внимание, что снижение тех расходов доля которых самая большая, больше повлияет на результат. </a:t>
            </a:r>
          </a:p>
          <a:p>
            <a:pPr marL="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58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Введения </a:t>
            </a:r>
            <a:r>
              <a:rPr lang="ru-RU" dirty="0" smtClean="0"/>
              <a:t>бюджетирования</a:t>
            </a:r>
            <a:endParaRPr dirty="0"/>
          </a:p>
        </p:txBody>
      </p:sp>
      <p:sp>
        <p:nvSpPr>
          <p:cNvPr id="253" name="Google Shape;253;p20"/>
          <p:cNvSpPr txBox="1">
            <a:spLocks noGrp="1"/>
          </p:cNvSpPr>
          <p:nvPr>
            <p:ph type="body" idx="2"/>
          </p:nvPr>
        </p:nvSpPr>
        <p:spPr>
          <a:xfrm>
            <a:off x="6847150" y="1606395"/>
            <a:ext cx="11796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 smtClean="0">
                <a:solidFill>
                  <a:schemeClr val="dk1"/>
                </a:solidFill>
              </a:rPr>
              <a:t>макс </a:t>
            </a:r>
            <a:r>
              <a:rPr lang="ru" sz="1300" dirty="0">
                <a:solidFill>
                  <a:schemeClr val="dk1"/>
                </a:solidFill>
              </a:rPr>
              <a:t>рост</a:t>
            </a:r>
            <a:endParaRPr sz="1300" dirty="0">
              <a:solidFill>
                <a:schemeClr val="dk1"/>
              </a:solidFill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082052"/>
              </p:ext>
            </p:extLst>
          </p:nvPr>
        </p:nvGraphicFramePr>
        <p:xfrm>
          <a:off x="4406746" y="1046602"/>
          <a:ext cx="4726403" cy="284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88" y="541269"/>
            <a:ext cx="3336324" cy="40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94827" y="111008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dirty="0" smtClean="0"/>
              <a:t>Вопросы семинара: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292271" y="879232"/>
            <a:ext cx="7362924" cy="4003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как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увидеть реальные издержки бизнеса;</a:t>
            </a:r>
          </a:p>
          <a:p>
            <a:pPr indent="-457200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как посчитать полную себестоимость товаров и услуг;</a:t>
            </a:r>
          </a:p>
          <a:p>
            <a:pPr indent="-457200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как определить стоимость бизнес-процессов;</a:t>
            </a:r>
          </a:p>
          <a:p>
            <a:pPr indent="-457200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как учитывать инвестиционные расходы: оборудование, запуск новых направлений;</a:t>
            </a:r>
          </a:p>
          <a:p>
            <a:pPr indent="-457200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как через бюджет повысить рентабельность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/>
            <a:endParaRPr lang="ru-RU" sz="1600" dirty="0"/>
          </a:p>
          <a:p>
            <a:pPr indent="-457200" algn="ctr"/>
            <a:endParaRPr lang="ru-RU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5696" y="93422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 smtClean="0"/>
              <a:t>Как </a:t>
            </a:r>
            <a:r>
              <a:rPr lang="ru-RU" dirty="0"/>
              <a:t>увидеть реальные издержки </a:t>
            </a:r>
            <a:r>
              <a:rPr lang="ru-RU" dirty="0" smtClean="0"/>
              <a:t>бизнеса:</a:t>
            </a:r>
            <a:endParaRPr lang="ru-RU"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562709" y="780353"/>
            <a:ext cx="8273587" cy="4213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+mj-lt"/>
              <a:buAutoNum type="arabicPeriod"/>
            </a:pPr>
            <a:r>
              <a:rPr lang="ru-RU" b="1" dirty="0"/>
              <a:t>Посмотреть сколько направлений в бизнесе и как целесообразно их разделить для анализа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342900"/>
            <a:r>
              <a:rPr lang="ru-RU" dirty="0" smtClean="0"/>
              <a:t>По </a:t>
            </a:r>
            <a:r>
              <a:rPr lang="ru-RU" dirty="0"/>
              <a:t>каналам продаж (точки продаж, филиалы, опт, розница, </a:t>
            </a:r>
            <a:r>
              <a:rPr lang="ru-RU" dirty="0" err="1"/>
              <a:t>маркетплейсы</a:t>
            </a:r>
            <a:r>
              <a:rPr lang="ru-RU" dirty="0"/>
              <a:t>).</a:t>
            </a:r>
          </a:p>
          <a:p>
            <a:pPr marL="342900"/>
            <a:r>
              <a:rPr lang="ru-RU" dirty="0" smtClean="0"/>
              <a:t>По </a:t>
            </a:r>
            <a:r>
              <a:rPr lang="ru-RU" dirty="0"/>
              <a:t>группам товаров/видам услуг.</a:t>
            </a:r>
          </a:p>
          <a:p>
            <a:pPr marL="342900"/>
            <a:r>
              <a:rPr lang="ru-RU" dirty="0" smtClean="0"/>
              <a:t>По </a:t>
            </a:r>
            <a:r>
              <a:rPr lang="ru-RU" dirty="0"/>
              <a:t>видам деятельности (производство, продажа).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2</a:t>
            </a:r>
            <a:r>
              <a:rPr lang="ru-RU" b="1" dirty="0" smtClean="0"/>
              <a:t>. Те расходы, </a:t>
            </a:r>
            <a:r>
              <a:rPr lang="ru-RU" b="1" dirty="0"/>
              <a:t>которые можно разделить по направлениям отнести к соответствующему виду деятельности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72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04423" y="119799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 smtClean="0"/>
              <a:t>Как </a:t>
            </a:r>
            <a:r>
              <a:rPr lang="ru-RU" dirty="0"/>
              <a:t>увидеть реальные издержки </a:t>
            </a:r>
            <a:r>
              <a:rPr lang="ru-RU" dirty="0" smtClean="0"/>
              <a:t>бизнеса:</a:t>
            </a:r>
            <a:endParaRPr lang="ru-RU"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31886" y="716644"/>
            <a:ext cx="9012114" cy="4354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3. Выделить </a:t>
            </a:r>
            <a:r>
              <a:rPr lang="ru-RU" sz="2000" b="1" dirty="0"/>
              <a:t>расходы, которые не получается однозначно отнести к какому-либо </a:t>
            </a:r>
            <a:r>
              <a:rPr lang="ru-RU" sz="2000" b="1" dirty="0" smtClean="0"/>
              <a:t>направлению - </a:t>
            </a:r>
            <a:r>
              <a:rPr lang="ru-RU" dirty="0" smtClean="0"/>
              <a:t> </a:t>
            </a:r>
            <a:r>
              <a:rPr lang="ru-RU" sz="2000" b="1" dirty="0"/>
              <a:t>о</a:t>
            </a:r>
            <a:r>
              <a:rPr lang="ru-RU" sz="2000" b="1" dirty="0" smtClean="0"/>
              <a:t>бщие </a:t>
            </a:r>
            <a:r>
              <a:rPr lang="ru-RU" sz="2000" b="1" dirty="0"/>
              <a:t>расходы</a:t>
            </a:r>
            <a:r>
              <a:rPr lang="ru-RU" sz="2000" b="1" dirty="0" smtClean="0"/>
              <a:t>:</a:t>
            </a:r>
          </a:p>
          <a:p>
            <a:pPr marL="0" indent="0">
              <a:buNone/>
            </a:pPr>
            <a:endParaRPr lang="ru-RU" sz="2000" b="1" dirty="0"/>
          </a:p>
          <a:p>
            <a:pPr marL="285750" indent="-285750"/>
            <a:r>
              <a:rPr lang="ru-RU" dirty="0" smtClean="0"/>
              <a:t>Заработная плата административно управленческого персонала (бухгалтера, директора);</a:t>
            </a:r>
          </a:p>
          <a:p>
            <a:pPr marL="342900"/>
            <a:r>
              <a:rPr lang="ru-RU" dirty="0" smtClean="0"/>
              <a:t>Аренда </a:t>
            </a:r>
            <a:r>
              <a:rPr lang="ru-RU" dirty="0"/>
              <a:t>офиса, склада;</a:t>
            </a:r>
          </a:p>
          <a:p>
            <a:pPr marL="342900"/>
            <a:r>
              <a:rPr lang="ru-RU" dirty="0" smtClean="0"/>
              <a:t>Выплаты </a:t>
            </a:r>
            <a:r>
              <a:rPr lang="ru-RU" dirty="0"/>
              <a:t>по кредиту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и есть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себестоимость бизнес процессов</a:t>
            </a:r>
            <a:r>
              <a:rPr lang="ru-RU" b="1" dirty="0"/>
              <a:t>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Общие расходы/Общая выручка)*100%= Х%</a:t>
            </a:r>
          </a:p>
          <a:p>
            <a:pPr marL="0" indent="0">
              <a:buNone/>
            </a:pPr>
            <a:r>
              <a:rPr lang="ru-RU" dirty="0"/>
              <a:t>Это дополнительный % расходов, который необходимо закладывать при расчете юнит- экономики товара или услуги.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76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71735" y="111008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 smtClean="0"/>
              <a:t>Как </a:t>
            </a:r>
            <a:r>
              <a:rPr lang="ru-RU" dirty="0"/>
              <a:t>увидеть реальные издержки </a:t>
            </a:r>
            <a:r>
              <a:rPr lang="ru-RU" dirty="0" smtClean="0"/>
              <a:t>бизнеса:</a:t>
            </a:r>
            <a:endParaRPr lang="ru-RU"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67055" y="633046"/>
            <a:ext cx="8809892" cy="4510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4. Разделить расходы на переменные и постоянные.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Переменные </a:t>
            </a:r>
            <a:r>
              <a:rPr lang="ru-RU" dirty="0"/>
              <a:t>расходы - </a:t>
            </a:r>
            <a:r>
              <a:rPr lang="ru-RU" dirty="0"/>
              <a:t>возникают только в момент производства и продажи. </a:t>
            </a:r>
          </a:p>
          <a:p>
            <a:pPr marL="0" indent="0">
              <a:buNone/>
            </a:pPr>
            <a:r>
              <a:rPr lang="ru-RU" dirty="0"/>
              <a:t>Это как правило:</a:t>
            </a:r>
          </a:p>
          <a:p>
            <a:r>
              <a:rPr lang="ru-RU" dirty="0"/>
              <a:t> Закупочная цена сырья/продукции/себестоимость услуги (ВНИМАНИЕ!!! Не всей, а именно той которая учтена в выручке анализируемого периода);</a:t>
            </a:r>
          </a:p>
          <a:p>
            <a:r>
              <a:rPr lang="ru-RU" dirty="0"/>
              <a:t> переменная часть заработной платы;</a:t>
            </a:r>
          </a:p>
          <a:p>
            <a:r>
              <a:rPr lang="ru-RU" dirty="0"/>
              <a:t>списания, доставка, упаковка, расходные материалы, сопровождение;</a:t>
            </a:r>
          </a:p>
          <a:p>
            <a:pPr marL="0" indent="0">
              <a:buNone/>
            </a:pPr>
            <a:r>
              <a:rPr lang="ru-RU" dirty="0"/>
              <a:t>Постоянные расходы </a:t>
            </a:r>
            <a:r>
              <a:rPr lang="ru-RU" dirty="0"/>
              <a:t>- платите всегда, не зависимо от того, производилась ли продукция (услуга), продажа.</a:t>
            </a:r>
          </a:p>
          <a:p>
            <a:r>
              <a:rPr lang="ru-RU" dirty="0"/>
              <a:t>Постоянная часть заработной платы;</a:t>
            </a:r>
          </a:p>
          <a:p>
            <a:r>
              <a:rPr lang="ru-RU" dirty="0"/>
              <a:t>Аренда;</a:t>
            </a:r>
          </a:p>
          <a:p>
            <a:r>
              <a:rPr lang="ru-RU" dirty="0"/>
              <a:t> ПО;</a:t>
            </a:r>
          </a:p>
          <a:p>
            <a:r>
              <a:rPr lang="ru-RU" dirty="0"/>
              <a:t> Связь, интернет.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95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3235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 Как увидеть реальные издержки бизнеса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5. Составить детализированный отчет</a:t>
            </a:r>
            <a:endParaRPr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4294967295"/>
          </p:nvPr>
        </p:nvSpPr>
        <p:spPr>
          <a:xfrm>
            <a:off x="432350" y="14515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lt1"/>
                </a:solidFill>
              </a:rPr>
              <a:t>Все жемесячные выплаты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044777" y="1304875"/>
            <a:ext cx="27606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294967295"/>
          </p:nvPr>
        </p:nvSpPr>
        <p:spPr>
          <a:xfrm>
            <a:off x="3336150" y="14515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1"/>
                </a:solidFill>
              </a:rPr>
              <a:t>  </a:t>
            </a:r>
            <a:r>
              <a:rPr lang="ru-RU" dirty="0" smtClean="0">
                <a:solidFill>
                  <a:schemeClr val="lt1"/>
                </a:solidFill>
              </a:rPr>
              <a:t>Направления бизнеса</a:t>
            </a:r>
            <a:endParaRPr lang="ru-RU" dirty="0" smtClean="0">
              <a:solidFill>
                <a:schemeClr val="lt1"/>
              </a:solidFill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4294967295"/>
          </p:nvPr>
        </p:nvSpPr>
        <p:spPr>
          <a:xfrm>
            <a:off x="3100042" y="2070575"/>
            <a:ext cx="2729416" cy="2661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Выручка</a:t>
            </a:r>
            <a:endParaRPr lang="ru-RU" sz="16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-</a:t>
            </a:r>
            <a:endParaRPr lang="ru-RU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Переменные затраты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Постоянные затраты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=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Прибыль по направлению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18" name="Google Shape;118;p15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4294967295"/>
          </p:nvPr>
        </p:nvSpPr>
        <p:spPr>
          <a:xfrm>
            <a:off x="6254233" y="14515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lt1"/>
                </a:solidFill>
              </a:rPr>
              <a:t>Общая доходность бизнеса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4294967295"/>
          </p:nvPr>
        </p:nvSpPr>
        <p:spPr>
          <a:xfrm>
            <a:off x="6039733" y="2070575"/>
            <a:ext cx="24717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Сумма прибыли по направлениям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-</a:t>
            </a:r>
            <a:endParaRPr lang="ru-RU" sz="16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Общие расходы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=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Чистая прибыль бизнеса</a:t>
            </a:r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45358" y="216514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3200" dirty="0" smtClean="0"/>
              <a:t>Бюджет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553916" y="824314"/>
            <a:ext cx="8405446" cy="4125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200000"/>
              </a:lnSpc>
              <a:buFont typeface="+mj-lt"/>
              <a:buAutoNum type="alphaUcPeriod"/>
            </a:pPr>
            <a:r>
              <a:rPr lang="ru-RU" sz="2000" dirty="0"/>
              <a:t>Переменные затраты/Выручка *100%=доля переменных </a:t>
            </a:r>
            <a:r>
              <a:rPr lang="ru-RU" sz="2000" dirty="0" smtClean="0"/>
              <a:t>затрат </a:t>
            </a:r>
            <a:endParaRPr lang="ru-RU" sz="2000" dirty="0"/>
          </a:p>
          <a:p>
            <a:pPr marL="342900">
              <a:lnSpc>
                <a:spcPct val="200000"/>
              </a:lnSpc>
              <a:buFont typeface="+mj-lt"/>
              <a:buAutoNum type="alphaUcPeriod"/>
            </a:pPr>
            <a:r>
              <a:rPr lang="ru-RU" sz="2000" dirty="0"/>
              <a:t>Постоянные затраты/Выручка *100%=доля постоянных </a:t>
            </a:r>
            <a:r>
              <a:rPr lang="ru-RU" sz="2000" dirty="0" smtClean="0"/>
              <a:t>затрат</a:t>
            </a:r>
          </a:p>
          <a:p>
            <a:pPr marL="342900">
              <a:lnSpc>
                <a:spcPct val="200000"/>
              </a:lnSpc>
              <a:buFont typeface="+mj-lt"/>
              <a:buAutoNum type="alphaUcPeriod"/>
            </a:pPr>
            <a:r>
              <a:rPr lang="ru-RU" sz="2000" dirty="0" smtClean="0"/>
              <a:t>Общие расходы/общая выручка*100%=доля стоимости бизнес - процесса </a:t>
            </a:r>
            <a:endParaRPr lang="ru-RU" sz="2000" dirty="0"/>
          </a:p>
          <a:p>
            <a:pPr marL="342900">
              <a:lnSpc>
                <a:spcPct val="200000"/>
              </a:lnSpc>
              <a:buFont typeface="+mj-lt"/>
              <a:buAutoNum type="alphaUcPeriod"/>
            </a:pPr>
            <a:r>
              <a:rPr lang="ru-RU" sz="2000" dirty="0"/>
              <a:t>Рентабельность = 100</a:t>
            </a:r>
            <a:r>
              <a:rPr lang="ru-RU" sz="2000" dirty="0" smtClean="0"/>
              <a:t>% - (А+В+С).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131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08" y="122011"/>
            <a:ext cx="5037991" cy="48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3200" dirty="0" smtClean="0"/>
              <a:t>Оптимизация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035342" y="1150841"/>
            <a:ext cx="7484404" cy="3711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Font typeface="+mj-lt"/>
              <a:buAutoNum type="arabicPeriod"/>
            </a:pPr>
            <a:r>
              <a:rPr lang="ru-RU" sz="2000" dirty="0" smtClean="0"/>
              <a:t>Увеличение рентабельности. Вам нужно определить на сколько % вы планируете увеличить рентабельность вашего бизнеса.</a:t>
            </a:r>
            <a:endParaRPr lang="ru-RU" sz="2000" dirty="0"/>
          </a:p>
          <a:p>
            <a:pPr indent="-457200">
              <a:buFont typeface="+mj-lt"/>
              <a:buAutoNum type="arabicPeriod"/>
            </a:pPr>
            <a:r>
              <a:rPr lang="ru-RU" sz="2000" dirty="0" smtClean="0"/>
              <a:t>Это увеличение рентабельности на Х% можно получить за счет: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ru-RU" sz="2000" dirty="0" smtClean="0"/>
              <a:t>увеличения стоимости продукта/услуги;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снижения расходов на заданную величину.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3.   Повышение устойчивости бизнеса, за счет снижения значения точки безубыточности.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46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10730</TotalTime>
  <Words>736</Words>
  <Application>Microsoft Office PowerPoint</Application>
  <PresentationFormat>Экран (16:9)</PresentationFormat>
  <Paragraphs>112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Roboto</vt:lpstr>
      <vt:lpstr>Calibri</vt:lpstr>
      <vt:lpstr>Times New Roman</vt:lpstr>
      <vt:lpstr>Wingdings</vt:lpstr>
      <vt:lpstr>Arial</vt:lpstr>
      <vt:lpstr>Geometric</vt:lpstr>
      <vt:lpstr>            «Как найти деньги для устойчивости социального бизнеса в условиях перемен» </vt:lpstr>
      <vt:lpstr>Вопросы семинара:</vt:lpstr>
      <vt:lpstr>Как увидеть реальные издержки бизнеса:</vt:lpstr>
      <vt:lpstr>Как увидеть реальные издержки бизнеса:</vt:lpstr>
      <vt:lpstr>Как увидеть реальные издержки бизнеса:</vt:lpstr>
      <vt:lpstr> Как увидеть реальные издержки бизнеса: 5. Составить детализированный отчет</vt:lpstr>
      <vt:lpstr>Бюджет</vt:lpstr>
      <vt:lpstr>Презентация PowerPoint</vt:lpstr>
      <vt:lpstr>Оптимизация</vt:lpstr>
      <vt:lpstr>Повышение устойчивости бизнеса.</vt:lpstr>
      <vt:lpstr>Повышение устойчивости бизнеса.</vt:lpstr>
      <vt:lpstr>Инвестиционные расходы и капитализация </vt:lpstr>
      <vt:lpstr>Инвестиционные расходы и капитализация </vt:lpstr>
      <vt:lpstr>Дорожная карта:</vt:lpstr>
      <vt:lpstr>Результат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KPI Key Performance Indicators  (ключевые показатели эффективности).</dc:title>
  <dc:creator>Elitebook</dc:creator>
  <cp:lastModifiedBy>HUAWEI</cp:lastModifiedBy>
  <cp:revision>97</cp:revision>
  <dcterms:modified xsi:type="dcterms:W3CDTF">2026-03-04T10:15:16Z</dcterms:modified>
</cp:coreProperties>
</file>