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8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75" r:id="rId2"/>
    <p:sldId id="331" r:id="rId3"/>
    <p:sldId id="329" r:id="rId4"/>
    <p:sldId id="330" r:id="rId5"/>
    <p:sldId id="259" r:id="rId6"/>
    <p:sldId id="260" r:id="rId7"/>
    <p:sldId id="261" r:id="rId8"/>
    <p:sldId id="262" r:id="rId9"/>
    <p:sldId id="258" r:id="rId10"/>
    <p:sldId id="334" r:id="rId11"/>
    <p:sldId id="293" r:id="rId12"/>
    <p:sldId id="335" r:id="rId13"/>
    <p:sldId id="332" r:id="rId14"/>
    <p:sldId id="339" r:id="rId15"/>
    <p:sldId id="264" r:id="rId16"/>
    <p:sldId id="338" r:id="rId17"/>
    <p:sldId id="336" r:id="rId18"/>
    <p:sldId id="341" r:id="rId19"/>
    <p:sldId id="267" r:id="rId20"/>
    <p:sldId id="268" r:id="rId21"/>
    <p:sldId id="337" r:id="rId22"/>
    <p:sldId id="340" r:id="rId23"/>
    <p:sldId id="269" r:id="rId24"/>
    <p:sldId id="270" r:id="rId25"/>
    <p:sldId id="271" r:id="rId26"/>
    <p:sldId id="346" r:id="rId27"/>
    <p:sldId id="347" r:id="rId28"/>
    <p:sldId id="348" r:id="rId29"/>
    <p:sldId id="342" r:id="rId30"/>
    <p:sldId id="265" r:id="rId31"/>
    <p:sldId id="266" r:id="rId32"/>
    <p:sldId id="343" r:id="rId33"/>
    <p:sldId id="272" r:id="rId34"/>
    <p:sldId id="344" r:id="rId35"/>
    <p:sldId id="345" r:id="rId36"/>
    <p:sldId id="273" r:id="rId37"/>
    <p:sldId id="320" r:id="rId38"/>
    <p:sldId id="305" r:id="rId39"/>
    <p:sldId id="274" r:id="rId40"/>
  </p:sldIdLst>
  <p:sldSz cx="14630400" cy="8229600"/>
  <p:notesSz cx="8229600" cy="14630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282E"/>
    <a:srgbClr val="C7C8C8"/>
    <a:srgbClr val="D1D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7" d="100"/>
          <a:sy n="67" d="100"/>
        </p:scale>
        <p:origin x="96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637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ru-RU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B08B7D22-6CF8-45FE-83AD-5E8CA521D011}" type="slidenum">
              <a:rPr lang="en-US" altLang="ru-RU"/>
              <a:pPr eaLnBrk="1" hangingPunct="1"/>
              <a:t>1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14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07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45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25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220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87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462F5-7434-4301-8E98-C5E4247F923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713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29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090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893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69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94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416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9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260B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3543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1520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34656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0754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293047"/>
                </a:solidFill>
                <a:latin typeface="Segoe Print"/>
                <a:cs typeface="Segoe Prin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810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260B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2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3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4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0"/>
          <p:cNvSpPr>
            <a:spLocks noChangeArrowheads="1"/>
          </p:cNvSpPr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7" name="Shape 1"/>
          <p:cNvSpPr>
            <a:spLocks noChangeArrowheads="1"/>
          </p:cNvSpPr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28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2"/>
          <p:cNvSpPr/>
          <p:nvPr/>
        </p:nvSpPr>
        <p:spPr>
          <a:xfrm>
            <a:off x="419101" y="2341044"/>
            <a:ext cx="8305799" cy="1761444"/>
          </a:xfrm>
          <a:prstGeom prst="rect">
            <a:avLst/>
          </a:prstGeom>
          <a:noFill/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5000" b="1" i="0" dirty="0">
                <a:solidFill>
                  <a:srgbClr val="99282E"/>
                </a:solidFill>
                <a:effectLst/>
                <a:latin typeface="Aptos Narrow" panose="020B0004020202020204" pitchFamily="34" charset="0"/>
                <a:cs typeface="Times New Roman" panose="02020603050405020304" pitchFamily="18" charset="0"/>
              </a:rPr>
              <a:t>Невербалика в переговорах и управлении: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500" b="1" i="0" dirty="0">
                <a:effectLst/>
                <a:latin typeface="Aptos Narrow" panose="020B0004020202020204" pitchFamily="34" charset="0"/>
                <a:cs typeface="Times New Roman" panose="02020603050405020304" pitchFamily="18" charset="0"/>
              </a:rPr>
              <a:t>как поза, взгляд, жесты приносят успех</a:t>
            </a:r>
            <a:endParaRPr lang="ru-RU" sz="4500" b="1" kern="100" dirty="0">
              <a:latin typeface="Aptos Narrow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931864" y="4525963"/>
            <a:ext cx="7280275" cy="425450"/>
          </a:xfrm>
          <a:prstGeom prst="rect">
            <a:avLst/>
          </a:prstGeom>
          <a:noFill/>
          <a:ln/>
        </p:spPr>
        <p:txBody>
          <a:bodyPr wrap="none"/>
          <a:lstStyle/>
          <a:p>
            <a:pPr>
              <a:lnSpc>
                <a:spcPts val="3356"/>
              </a:lnSpc>
              <a:defRPr/>
            </a:pPr>
            <a:endParaRPr lang="en-US" sz="2096" dirty="0"/>
          </a:p>
        </p:txBody>
      </p:sp>
      <p:pic>
        <p:nvPicPr>
          <p:cNvPr id="9" name="Image 0"/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10087236" y="2716073"/>
            <a:ext cx="3792797" cy="2802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1201" y="237610"/>
            <a:ext cx="8647509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800" dirty="0" err="1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Зрительный</a:t>
            </a:r>
            <a:r>
              <a:rPr lang="en-US" sz="4800" dirty="0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контакт</a:t>
            </a:r>
            <a:r>
              <a:rPr lang="en-US" sz="4800" dirty="0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— </a:t>
            </a:r>
            <a:r>
              <a:rPr lang="en-US" sz="4800" dirty="0" err="1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основа</a:t>
            </a:r>
            <a:r>
              <a:rPr lang="en-US" sz="4800" dirty="0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общения</a:t>
            </a:r>
            <a:endParaRPr lang="en-US" sz="44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49260" y="2488150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3000" b="1" dirty="0" err="1">
                <a:latin typeface="Times New Roman" panose="02020603050405020304" pitchFamily="18" charset="0"/>
                <a:ea typeface="Brygada 1918 Bold" pitchFamily="34" charset="-122"/>
                <a:cs typeface="Times New Roman" panose="02020603050405020304" pitchFamily="18" charset="0"/>
              </a:rPr>
              <a:t>Воронка</a:t>
            </a:r>
            <a:r>
              <a:rPr lang="en-US" sz="3000" b="1" dirty="0">
                <a:latin typeface="Times New Roman" panose="02020603050405020304" pitchFamily="18" charset="0"/>
                <a:ea typeface="Brygada 1918 Bold" pitchFamily="34" charset="-122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Brygada 1918 Bold" pitchFamily="34" charset="-122"/>
                <a:cs typeface="Times New Roman" panose="02020603050405020304" pitchFamily="18" charset="0"/>
              </a:rPr>
              <a:t>взгляда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49260" y="2995251"/>
            <a:ext cx="7123986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000" b="1" dirty="0"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Двигайте взгляд по схеме: лево → право→ середина. Создайте эффект </a:t>
            </a:r>
            <a:r>
              <a:rPr lang="en-US" sz="2000" b="1" dirty="0" err="1"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присутствия</a:t>
            </a:r>
            <a:r>
              <a:rPr lang="en-US" sz="2000" b="1" dirty="0"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на каждого человека</a:t>
            </a:r>
            <a:r>
              <a:rPr lang="en-US" sz="2000" b="1" dirty="0"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Смотрите</a:t>
            </a:r>
            <a:r>
              <a:rPr lang="en-US" sz="2000" dirty="0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на</a:t>
            </a:r>
            <a:r>
              <a:rPr lang="en-US" sz="2000" dirty="0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каждого</a:t>
            </a:r>
            <a:r>
              <a:rPr lang="en-US" sz="2000" dirty="0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слушателя</a:t>
            </a:r>
            <a:r>
              <a:rPr lang="en-US" sz="2000" dirty="0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создавая</a:t>
            </a:r>
            <a:r>
              <a:rPr lang="en-US" sz="2000" dirty="0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личную</a:t>
            </a:r>
            <a:r>
              <a:rPr lang="en-US" sz="2000" dirty="0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связь</a:t>
            </a:r>
            <a:r>
              <a:rPr lang="en-US" sz="2000" dirty="0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Меняйте</a:t>
            </a:r>
            <a:r>
              <a:rPr lang="en-US" sz="2000" dirty="0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взгляд</a:t>
            </a:r>
            <a:r>
              <a:rPr lang="en-US" sz="2000" dirty="0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делайте</a:t>
            </a:r>
            <a:r>
              <a:rPr lang="en-US" sz="2000" dirty="0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паузы</a:t>
            </a:r>
            <a:r>
              <a:rPr lang="en-US" sz="2000" dirty="0"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ts val="2650"/>
              </a:lnSpc>
              <a:buNone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49260" y="4679223"/>
            <a:ext cx="7123986" cy="34290"/>
          </a:xfrm>
          <a:prstGeom prst="rect">
            <a:avLst/>
          </a:prstGeom>
          <a:solidFill>
            <a:srgbClr val="F4CAB8">
              <a:alpha val="50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749260" y="4954310"/>
            <a:ext cx="5087779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3000" b="1" dirty="0">
                <a:latin typeface="Times New Roman" panose="02020603050405020304" pitchFamily="18" charset="0"/>
                <a:ea typeface="Brygada 1918 Bold" pitchFamily="34" charset="-122"/>
                <a:cs typeface="Times New Roman" panose="02020603050405020304" pitchFamily="18" charset="0"/>
              </a:rPr>
              <a:t>Улыбка — ваш главный инструмент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49260" y="5525214"/>
            <a:ext cx="7123986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b="1" dirty="0"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Не забывайте об улыбке. Это не просто выражение лица — это сигнал уверенности, тепла и открытости. Улыбка обезоруживает и притягивает.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8403074" y="6878360"/>
            <a:ext cx="5485567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6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Изображение выглядит как логотип, Шрифт, текст, симв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5E1B2B-7F63-C262-E3A5-4E8C7D96A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7049572"/>
            <a:ext cx="970479" cy="74496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на открытом воздухе, дорога, небо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9CAA0A-7540-FD8A-CFFA-2665283BF9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494"/>
          <a:stretch/>
        </p:blipFill>
        <p:spPr>
          <a:xfrm>
            <a:off x="8000999" y="1008816"/>
            <a:ext cx="6479739" cy="7028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492740" y="3005582"/>
            <a:ext cx="360045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dirty="0">
                <a:solidFill>
                  <a:srgbClr val="9928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чудеса творит улыбка и взгляд: 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0 невербалика">
            <a:hlinkClick r:id="" action="ppaction://media"/>
            <a:extLst>
              <a:ext uri="{FF2B5EF4-FFF2-40B4-BE49-F238E27FC236}">
                <a16:creationId xmlns:a16="http://schemas.microsoft.com/office/drawing/2014/main" id="{AE91B19B-F228-6CAF-7881-8A3F3E793F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9386" b="19588"/>
          <a:stretch/>
        </p:blipFill>
        <p:spPr>
          <a:xfrm>
            <a:off x="0" y="0"/>
            <a:ext cx="10081260" cy="8248525"/>
          </a:xfrm>
          <a:prstGeom prst="rect">
            <a:avLst/>
          </a:prstGeom>
        </p:spPr>
      </p:pic>
      <p:pic>
        <p:nvPicPr>
          <p:cNvPr id="3" name="Рисунок 2" descr="Изображение выглядит как логотип, Шрифт, текст, симв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774084F-D6BC-09ED-FA98-0FBD14155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379" y="155094"/>
            <a:ext cx="1840274" cy="1412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5660" y="756642"/>
            <a:ext cx="759154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Жесты, которые покоряют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35660" y="1791295"/>
            <a:ext cx="76454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dirty="0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Работа руками снимает напряжение и делает вас гармоничной со своим телом. На вас хочется смотреть.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6235660" y="3038118"/>
            <a:ext cx="3715703" cy="2292191"/>
          </a:xfrm>
          <a:prstGeom prst="roundRect">
            <a:avLst>
              <a:gd name="adj" fmla="val 6383"/>
            </a:avLst>
          </a:prstGeom>
          <a:solidFill>
            <a:srgbClr val="5C2438"/>
          </a:solidFill>
          <a:ln/>
        </p:spPr>
      </p:sp>
      <p:sp>
        <p:nvSpPr>
          <p:cNvPr id="6" name="Shape 3"/>
          <p:cNvSpPr/>
          <p:nvPr/>
        </p:nvSpPr>
        <p:spPr>
          <a:xfrm>
            <a:off x="6235660" y="3007638"/>
            <a:ext cx="3715703" cy="121920"/>
          </a:xfrm>
          <a:prstGeom prst="roundRect">
            <a:avLst>
              <a:gd name="adj" fmla="val 26342"/>
            </a:avLst>
          </a:prstGeom>
          <a:solidFill>
            <a:srgbClr val="CCCCCC"/>
          </a:solidFill>
          <a:ln/>
        </p:spPr>
      </p:sp>
      <p:sp>
        <p:nvSpPr>
          <p:cNvPr id="7" name="Shape 4"/>
          <p:cNvSpPr/>
          <p:nvPr/>
        </p:nvSpPr>
        <p:spPr>
          <a:xfrm>
            <a:off x="7772400" y="2717006"/>
            <a:ext cx="642223" cy="642223"/>
          </a:xfrm>
          <a:prstGeom prst="roundRect">
            <a:avLst>
              <a:gd name="adj" fmla="val 142380"/>
            </a:avLst>
          </a:prstGeom>
          <a:solidFill>
            <a:srgbClr val="CCCCCC"/>
          </a:solidFill>
          <a:ln/>
        </p:spPr>
      </p:sp>
      <p:sp>
        <p:nvSpPr>
          <p:cNvPr id="8" name="Text 5"/>
          <p:cNvSpPr/>
          <p:nvPr/>
        </p:nvSpPr>
        <p:spPr>
          <a:xfrm>
            <a:off x="7965043" y="2877503"/>
            <a:ext cx="25681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1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6480215" y="3573304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5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По швам</a:t>
            </a:r>
            <a:endParaRPr lang="en-US" sz="2500" dirty="0"/>
          </a:p>
        </p:txBody>
      </p:sp>
      <p:sp>
        <p:nvSpPr>
          <p:cNvPr id="10" name="Text 7"/>
          <p:cNvSpPr/>
          <p:nvPr/>
        </p:nvSpPr>
        <p:spPr>
          <a:xfrm>
            <a:off x="6480215" y="4058483"/>
            <a:ext cx="3226594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Спокойная, нейтральная позиция — основа уверенности</a:t>
            </a:r>
            <a:endParaRPr lang="en-US" sz="2000" dirty="0"/>
          </a:p>
        </p:txBody>
      </p:sp>
      <p:sp>
        <p:nvSpPr>
          <p:cNvPr id="11" name="Shape 8"/>
          <p:cNvSpPr/>
          <p:nvPr/>
        </p:nvSpPr>
        <p:spPr>
          <a:xfrm>
            <a:off x="10165437" y="3038118"/>
            <a:ext cx="3715703" cy="2292191"/>
          </a:xfrm>
          <a:prstGeom prst="roundRect">
            <a:avLst>
              <a:gd name="adj" fmla="val 6383"/>
            </a:avLst>
          </a:prstGeom>
          <a:solidFill>
            <a:srgbClr val="5C2438"/>
          </a:solidFill>
          <a:ln/>
        </p:spPr>
      </p:sp>
      <p:sp>
        <p:nvSpPr>
          <p:cNvPr id="12" name="Shape 9"/>
          <p:cNvSpPr/>
          <p:nvPr/>
        </p:nvSpPr>
        <p:spPr>
          <a:xfrm>
            <a:off x="10165437" y="3007638"/>
            <a:ext cx="3715703" cy="121920"/>
          </a:xfrm>
          <a:prstGeom prst="roundRect">
            <a:avLst>
              <a:gd name="adj" fmla="val 26342"/>
            </a:avLst>
          </a:prstGeom>
          <a:solidFill>
            <a:srgbClr val="CCCCCC"/>
          </a:solidFill>
          <a:ln/>
        </p:spPr>
      </p:sp>
      <p:sp>
        <p:nvSpPr>
          <p:cNvPr id="13" name="Shape 10"/>
          <p:cNvSpPr/>
          <p:nvPr/>
        </p:nvSpPr>
        <p:spPr>
          <a:xfrm>
            <a:off x="11702177" y="2717006"/>
            <a:ext cx="642223" cy="642223"/>
          </a:xfrm>
          <a:prstGeom prst="roundRect">
            <a:avLst>
              <a:gd name="adj" fmla="val 142380"/>
            </a:avLst>
          </a:prstGeom>
          <a:solidFill>
            <a:srgbClr val="CCCCCC"/>
          </a:solidFill>
          <a:ln/>
        </p:spPr>
      </p:sp>
      <p:sp>
        <p:nvSpPr>
          <p:cNvPr id="14" name="Text 11"/>
          <p:cNvSpPr/>
          <p:nvPr/>
        </p:nvSpPr>
        <p:spPr>
          <a:xfrm>
            <a:off x="11894820" y="2877503"/>
            <a:ext cx="25681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2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10409992" y="3573304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5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Ёлка</a:t>
            </a:r>
            <a:endParaRPr lang="en-US" sz="2500" dirty="0"/>
          </a:p>
        </p:txBody>
      </p:sp>
      <p:sp>
        <p:nvSpPr>
          <p:cNvPr id="16" name="Text 13"/>
          <p:cNvSpPr/>
          <p:nvPr/>
        </p:nvSpPr>
        <p:spPr>
          <a:xfrm>
            <a:off x="10409992" y="4058483"/>
            <a:ext cx="322659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Руки раскрыты — жест открытости и принятия</a:t>
            </a:r>
            <a:endParaRPr lang="en-US" sz="2000" dirty="0"/>
          </a:p>
        </p:txBody>
      </p:sp>
      <p:sp>
        <p:nvSpPr>
          <p:cNvPr id="17" name="Shape 14"/>
          <p:cNvSpPr/>
          <p:nvPr/>
        </p:nvSpPr>
        <p:spPr>
          <a:xfrm>
            <a:off x="6235660" y="5865495"/>
            <a:ext cx="7645479" cy="1607344"/>
          </a:xfrm>
          <a:prstGeom prst="roundRect">
            <a:avLst>
              <a:gd name="adj" fmla="val 9102"/>
            </a:avLst>
          </a:prstGeom>
          <a:solidFill>
            <a:srgbClr val="5C2438"/>
          </a:solidFill>
          <a:ln/>
        </p:spPr>
      </p:sp>
      <p:sp>
        <p:nvSpPr>
          <p:cNvPr id="18" name="Shape 15"/>
          <p:cNvSpPr/>
          <p:nvPr/>
        </p:nvSpPr>
        <p:spPr>
          <a:xfrm>
            <a:off x="6235660" y="5835015"/>
            <a:ext cx="7645479" cy="121920"/>
          </a:xfrm>
          <a:prstGeom prst="roundRect">
            <a:avLst>
              <a:gd name="adj" fmla="val 26342"/>
            </a:avLst>
          </a:prstGeom>
          <a:solidFill>
            <a:srgbClr val="CCCCCC"/>
          </a:solidFill>
          <a:ln/>
        </p:spPr>
      </p:sp>
      <p:sp>
        <p:nvSpPr>
          <p:cNvPr id="19" name="Shape 16"/>
          <p:cNvSpPr/>
          <p:nvPr/>
        </p:nvSpPr>
        <p:spPr>
          <a:xfrm>
            <a:off x="9737288" y="5544383"/>
            <a:ext cx="642223" cy="642223"/>
          </a:xfrm>
          <a:prstGeom prst="roundRect">
            <a:avLst>
              <a:gd name="adj" fmla="val 142380"/>
            </a:avLst>
          </a:prstGeom>
          <a:solidFill>
            <a:srgbClr val="CCCCCC"/>
          </a:solidFill>
          <a:ln/>
        </p:spPr>
      </p:sp>
      <p:sp>
        <p:nvSpPr>
          <p:cNvPr id="20" name="Text 17"/>
          <p:cNvSpPr/>
          <p:nvPr/>
        </p:nvSpPr>
        <p:spPr>
          <a:xfrm>
            <a:off x="9929932" y="5704880"/>
            <a:ext cx="25681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3</a:t>
            </a:r>
            <a:endParaRPr lang="en-US" sz="2000" dirty="0"/>
          </a:p>
        </p:txBody>
      </p:sp>
      <p:sp>
        <p:nvSpPr>
          <p:cNvPr id="21" name="Text 18"/>
          <p:cNvSpPr/>
          <p:nvPr/>
        </p:nvSpPr>
        <p:spPr>
          <a:xfrm>
            <a:off x="6480215" y="6400681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5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Пирожок / Снежок</a:t>
            </a:r>
            <a:endParaRPr lang="en-US" sz="2500" dirty="0"/>
          </a:p>
        </p:txBody>
      </p:sp>
      <p:sp>
        <p:nvSpPr>
          <p:cNvPr id="22" name="Text 19"/>
          <p:cNvSpPr/>
          <p:nvPr/>
        </p:nvSpPr>
        <p:spPr>
          <a:xfrm>
            <a:off x="6480215" y="6885861"/>
            <a:ext cx="7156371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Руки перед собой — мягкий, женственный жест</a:t>
            </a:r>
            <a:endParaRPr lang="en-US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652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652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pic>
        <p:nvPicPr>
          <p:cNvPr id="7" name="Рисунок 6" descr="Изображение выглядит как текст, мультфильм, Человеческое лицо">
            <a:extLst>
              <a:ext uri="{FF2B5EF4-FFF2-40B4-BE49-F238E27FC236}">
                <a16:creationId xmlns:a16="http://schemas.microsoft.com/office/drawing/2014/main" id="{FA89556F-48F8-3873-F637-B0B99A6D97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00" t="2624" r="2900" b="14397"/>
          <a:stretch/>
        </p:blipFill>
        <p:spPr>
          <a:xfrm>
            <a:off x="845820" y="167951"/>
            <a:ext cx="12767310" cy="7937169"/>
          </a:xfrm>
          <a:prstGeom prst="rect">
            <a:avLst/>
          </a:prstGeom>
        </p:spPr>
      </p:pic>
      <p:pic>
        <p:nvPicPr>
          <p:cNvPr id="8" name="Рисунок 7" descr="Изображение выглядит как логотип, Шрифт, текст, симв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DEF00B-BB4B-792B-67DC-03662FB61E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2"/>
          <a:stretch/>
        </p:blipFill>
        <p:spPr>
          <a:xfrm>
            <a:off x="11651781" y="1668780"/>
            <a:ext cx="1857407" cy="60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30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652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652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pic>
        <p:nvPicPr>
          <p:cNvPr id="7" name="Рисунок 6" descr="Изображение выглядит как текст, мультфильм, снимок экран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85C640-22E6-9EC1-FDD0-42B743EB9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50" y="85725"/>
            <a:ext cx="11430000" cy="805815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B98ABA2-1570-4B4A-20BC-6EF2D6112856}"/>
              </a:ext>
            </a:extLst>
          </p:cNvPr>
          <p:cNvSpPr/>
          <p:nvPr/>
        </p:nvSpPr>
        <p:spPr>
          <a:xfrm>
            <a:off x="2320290" y="789980"/>
            <a:ext cx="1474470" cy="731520"/>
          </a:xfrm>
          <a:prstGeom prst="rect">
            <a:avLst/>
          </a:prstGeom>
          <a:solidFill>
            <a:srgbClr val="C7C8C8"/>
          </a:solidFill>
          <a:ln>
            <a:solidFill>
              <a:srgbClr val="C7C8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Изображение выглядит как логотип, Шрифт, текст, симв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FF1417-C39A-E5EF-C311-A7CDEBF3D8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2"/>
          <a:stretch/>
        </p:blipFill>
        <p:spPr>
          <a:xfrm>
            <a:off x="11001343" y="184190"/>
            <a:ext cx="1857407" cy="60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02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652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652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803100" y="659249"/>
            <a:ext cx="5024080" cy="599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00"/>
              </a:lnSpc>
              <a:buNone/>
            </a:pPr>
            <a:r>
              <a:rPr lang="en-US" sz="3750" b="1" kern="0" spc="-113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Сила уверенной позы</a:t>
            </a:r>
            <a:endParaRPr lang="en-US" sz="37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52" y="1528167"/>
            <a:ext cx="11567993" cy="6077783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Шрифт, плакат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F33BE8-C144-A475-04EA-CC84E762FC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290" y="315250"/>
            <a:ext cx="1776604" cy="136377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652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652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pic>
        <p:nvPicPr>
          <p:cNvPr id="7" name="Рисунок 6" descr="Изображение выглядит как текст, одежда, мультфильм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E2AF4E-20A6-59DB-F924-0C43094A6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0" y="85725"/>
            <a:ext cx="11430000" cy="805815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B98ABA2-1570-4B4A-20BC-6EF2D6112856}"/>
              </a:ext>
            </a:extLst>
          </p:cNvPr>
          <p:cNvSpPr/>
          <p:nvPr/>
        </p:nvSpPr>
        <p:spPr>
          <a:xfrm>
            <a:off x="1920240" y="6995160"/>
            <a:ext cx="1474470" cy="731520"/>
          </a:xfrm>
          <a:prstGeom prst="rect">
            <a:avLst/>
          </a:prstGeom>
          <a:solidFill>
            <a:srgbClr val="C7C8C8"/>
          </a:solidFill>
          <a:ln>
            <a:solidFill>
              <a:srgbClr val="C7C8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Изображение выглядит как логотип, Шрифт, текст, симв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E3A4BD-4990-A3E3-9B8C-5CD5DDDD35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2"/>
          <a:stretch/>
        </p:blipFill>
        <p:spPr>
          <a:xfrm>
            <a:off x="10537324" y="1611630"/>
            <a:ext cx="1857407" cy="60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02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652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652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803100" y="3815179"/>
            <a:ext cx="5024080" cy="599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00"/>
              </a:lnSpc>
              <a:buNone/>
            </a:pPr>
            <a:r>
              <a:rPr lang="ru-RU" sz="9500" b="1" kern="0" spc="-113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Наблюдение</a:t>
            </a:r>
            <a:endParaRPr lang="en-US" sz="9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текст, Шрифт, плакат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41E87D0-1356-63F8-48B6-8542E8544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290" y="315250"/>
            <a:ext cx="1776604" cy="136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09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7220" y="608783"/>
            <a:ext cx="1203579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dirty="0">
                <a:solidFill>
                  <a:srgbClr val="9928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  <a:r>
              <a:rPr lang="ru-RU" sz="3200" dirty="0" err="1">
                <a:solidFill>
                  <a:srgbClr val="9928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невербалики</a:t>
            </a:r>
            <a:r>
              <a:rPr lang="ru-RU" sz="3200" dirty="0">
                <a:solidFill>
                  <a:srgbClr val="9928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из кинофильма «Переговорщик»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Изображение выглядит как логотип, Шрифт, текст, симв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774084F-D6BC-09ED-FA98-0FBD14155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899" y="155094"/>
            <a:ext cx="1429753" cy="1097519"/>
          </a:xfrm>
          <a:prstGeom prst="rect">
            <a:avLst/>
          </a:prstGeom>
        </p:spPr>
      </p:pic>
      <p:pic>
        <p:nvPicPr>
          <p:cNvPr id="4" name="3_Чтение_невербалики_видео_отрывок_из_фильма_Переговорщик_">
            <a:hlinkClick r:id="" action="ppaction://media"/>
            <a:extLst>
              <a:ext uri="{FF2B5EF4-FFF2-40B4-BE49-F238E27FC236}">
                <a16:creationId xmlns:a16="http://schemas.microsoft.com/office/drawing/2014/main" id="{2D36796B-D6D9-564E-8F72-B9841F0D7B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7319" b="8646"/>
          <a:stretch/>
        </p:blipFill>
        <p:spPr>
          <a:xfrm>
            <a:off x="26469" y="1463040"/>
            <a:ext cx="13986711" cy="661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9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3767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33767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1559838" y="677347"/>
            <a:ext cx="11510605" cy="615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00"/>
              </a:lnSpc>
              <a:buNone/>
            </a:pPr>
            <a:r>
              <a:rPr lang="en-US" sz="3850" b="1" kern="0" spc="-116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Ошибки интерпретации невербальных сигналов</a:t>
            </a:r>
            <a:endParaRPr lang="en-US" sz="3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675" y="1847255"/>
            <a:ext cx="533638" cy="533638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882" y="1847255"/>
            <a:ext cx="533638" cy="533638"/>
          </a:xfrm>
          <a:prstGeom prst="rect">
            <a:avLst/>
          </a:prstGeom>
        </p:spPr>
      </p:pic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5969" y="1847255"/>
            <a:ext cx="533638" cy="533638"/>
          </a:xfrm>
          <a:prstGeom prst="rect">
            <a:avLst/>
          </a:prstGeom>
        </p:spPr>
      </p:pic>
      <p:sp>
        <p:nvSpPr>
          <p:cNvPr id="8" name="Shape 2"/>
          <p:cNvSpPr/>
          <p:nvPr/>
        </p:nvSpPr>
        <p:spPr>
          <a:xfrm>
            <a:off x="862132" y="2935010"/>
            <a:ext cx="4137898" cy="1300163"/>
          </a:xfrm>
          <a:prstGeom prst="roundRect">
            <a:avLst>
              <a:gd name="adj" fmla="val 7957"/>
            </a:avLst>
          </a:prstGeom>
          <a:solidFill>
            <a:srgbClr val="0260BA"/>
          </a:solidFill>
          <a:ln w="15240">
            <a:solidFill>
              <a:srgbClr val="1B79D3"/>
            </a:solidFill>
            <a:prstDash val="solid"/>
          </a:ln>
        </p:spPr>
      </p:sp>
      <p:sp>
        <p:nvSpPr>
          <p:cNvPr id="9" name="Text 3"/>
          <p:cNvSpPr/>
          <p:nvPr/>
        </p:nvSpPr>
        <p:spPr>
          <a:xfrm>
            <a:off x="1123593" y="3196471"/>
            <a:ext cx="3614976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400" b="1" kern="0" spc="-73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❌</a:t>
            </a:r>
            <a:r>
              <a:rPr lang="en-US" sz="2400" b="1" kern="0" spc="-73" dirty="0">
                <a:solidFill>
                  <a:srgbClr val="FFFFFF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Один жест ≠ одно значение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4"/>
          <p:cNvSpPr/>
          <p:nvPr/>
        </p:nvSpPr>
        <p:spPr>
          <a:xfrm>
            <a:off x="5246251" y="2935010"/>
            <a:ext cx="4137898" cy="1300163"/>
          </a:xfrm>
          <a:prstGeom prst="roundRect">
            <a:avLst>
              <a:gd name="adj" fmla="val 7957"/>
            </a:avLst>
          </a:prstGeom>
          <a:solidFill>
            <a:srgbClr val="FFA44F"/>
          </a:solidFill>
          <a:ln w="15240">
            <a:solidFill>
              <a:srgbClr val="E58A35"/>
            </a:solidFill>
            <a:prstDash val="solid"/>
          </a:ln>
        </p:spPr>
      </p:sp>
      <p:sp>
        <p:nvSpPr>
          <p:cNvPr id="11" name="Text 5"/>
          <p:cNvSpPr/>
          <p:nvPr/>
        </p:nvSpPr>
        <p:spPr>
          <a:xfrm>
            <a:off x="5507712" y="3196471"/>
            <a:ext cx="3614976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400" b="1" kern="0" spc="-73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❌ Контекст имеет значение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6"/>
          <p:cNvSpPr/>
          <p:nvPr/>
        </p:nvSpPr>
        <p:spPr>
          <a:xfrm>
            <a:off x="9630370" y="2935010"/>
            <a:ext cx="4137898" cy="1300163"/>
          </a:xfrm>
          <a:prstGeom prst="roundRect">
            <a:avLst>
              <a:gd name="adj" fmla="val 7957"/>
            </a:avLst>
          </a:prstGeom>
          <a:solidFill>
            <a:srgbClr val="0260BA"/>
          </a:solidFill>
          <a:ln w="15240">
            <a:solidFill>
              <a:srgbClr val="1B79D3"/>
            </a:solidFill>
            <a:prstDash val="solid"/>
          </a:ln>
        </p:spPr>
      </p:sp>
      <p:sp>
        <p:nvSpPr>
          <p:cNvPr id="13" name="Text 7"/>
          <p:cNvSpPr/>
          <p:nvPr/>
        </p:nvSpPr>
        <p:spPr>
          <a:xfrm>
            <a:off x="9891832" y="3196471"/>
            <a:ext cx="3614976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400" b="1" kern="0" spc="-73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❌</a:t>
            </a:r>
            <a:r>
              <a:rPr lang="en-US" sz="2400" b="1" kern="0" spc="-73" dirty="0">
                <a:solidFill>
                  <a:srgbClr val="FFFFFF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Считать сигналы нужно в комплексе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862132" y="4512231"/>
            <a:ext cx="12906137" cy="492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5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862132" y="5281851"/>
            <a:ext cx="12906137" cy="492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50"/>
              </a:lnSpc>
              <a:buNone/>
            </a:pPr>
            <a:r>
              <a:rPr lang="en-US" sz="24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Помните, что сигналы могут быть неверно истолкованы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0"/>
          <p:cNvSpPr/>
          <p:nvPr/>
        </p:nvSpPr>
        <p:spPr>
          <a:xfrm>
            <a:off x="862132" y="6051471"/>
            <a:ext cx="12906137" cy="492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5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1"/>
          <p:cNvSpPr/>
          <p:nvPr/>
        </p:nvSpPr>
        <p:spPr>
          <a:xfrm>
            <a:off x="862132" y="6821091"/>
            <a:ext cx="12906137" cy="735330"/>
          </a:xfrm>
          <a:prstGeom prst="roundRect">
            <a:avLst>
              <a:gd name="adj" fmla="val 14069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18" name="Shape 12"/>
          <p:cNvSpPr/>
          <p:nvPr/>
        </p:nvSpPr>
        <p:spPr>
          <a:xfrm>
            <a:off x="877372" y="6836331"/>
            <a:ext cx="12875657" cy="70485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9" name="Text 13"/>
          <p:cNvSpPr/>
          <p:nvPr/>
        </p:nvSpPr>
        <p:spPr>
          <a:xfrm>
            <a:off x="1123712" y="6991707"/>
            <a:ext cx="5832038" cy="394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+7 984 153 70 19 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7455813" y="6991707"/>
            <a:ext cx="6050994" cy="394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ksv-ko@mail.ru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 descr="Изображение выглядит как логотип, Шрифт, текст, симв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A53995-B2E2-176F-28D9-9255F3C0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2"/>
          <a:stretch/>
        </p:blipFill>
        <p:spPr>
          <a:xfrm>
            <a:off x="12624268" y="123230"/>
            <a:ext cx="1857407" cy="6057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/>
          <a:srcRect l="38095" t="2099"/>
          <a:stretch/>
        </p:blipFill>
        <p:spPr>
          <a:xfrm>
            <a:off x="11151220" y="0"/>
            <a:ext cx="3479180" cy="8254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0818" y="1280617"/>
            <a:ext cx="3811904" cy="817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200" dirty="0">
                <a:latin typeface="Bookman Old Style" panose="02050604050505020204" pitchFamily="18" charset="0"/>
              </a:rPr>
              <a:t>О</a:t>
            </a:r>
            <a:r>
              <a:rPr sz="5200" spc="-50" dirty="0">
                <a:latin typeface="Bookman Old Style" panose="02050604050505020204" pitchFamily="18" charset="0"/>
              </a:rPr>
              <a:t> </a:t>
            </a:r>
            <a:r>
              <a:rPr sz="5200" spc="-10" dirty="0">
                <a:latin typeface="Bookman Old Style" panose="02050604050505020204" pitchFamily="18" charset="0"/>
              </a:rPr>
              <a:t>тренере</a:t>
            </a:r>
            <a:endParaRPr sz="5200" dirty="0">
              <a:latin typeface="Bookman Old Style" panose="020506040505050202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31163" y="2513076"/>
            <a:ext cx="4422775" cy="2296795"/>
          </a:xfrm>
          <a:custGeom>
            <a:avLst/>
            <a:gdLst/>
            <a:ahLst/>
            <a:cxnLst/>
            <a:rect l="l" t="t" r="r" b="b"/>
            <a:pathLst>
              <a:path w="4422775" h="2296795">
                <a:moveTo>
                  <a:pt x="0" y="239522"/>
                </a:moveTo>
                <a:lnTo>
                  <a:pt x="4866" y="191272"/>
                </a:lnTo>
                <a:lnTo>
                  <a:pt x="18825" y="146321"/>
                </a:lnTo>
                <a:lnTo>
                  <a:pt x="40912" y="105636"/>
                </a:lnTo>
                <a:lnTo>
                  <a:pt x="70164" y="70183"/>
                </a:lnTo>
                <a:lnTo>
                  <a:pt x="105618" y="40926"/>
                </a:lnTo>
                <a:lnTo>
                  <a:pt x="146311" y="18833"/>
                </a:lnTo>
                <a:lnTo>
                  <a:pt x="191279" y="4869"/>
                </a:lnTo>
                <a:lnTo>
                  <a:pt x="239560" y="0"/>
                </a:lnTo>
                <a:lnTo>
                  <a:pt x="4183126" y="0"/>
                </a:lnTo>
                <a:lnTo>
                  <a:pt x="4231375" y="4869"/>
                </a:lnTo>
                <a:lnTo>
                  <a:pt x="4276326" y="18833"/>
                </a:lnTo>
                <a:lnTo>
                  <a:pt x="4317011" y="40926"/>
                </a:lnTo>
                <a:lnTo>
                  <a:pt x="4352464" y="70183"/>
                </a:lnTo>
                <a:lnTo>
                  <a:pt x="4381721" y="105636"/>
                </a:lnTo>
                <a:lnTo>
                  <a:pt x="4403814" y="146321"/>
                </a:lnTo>
                <a:lnTo>
                  <a:pt x="4417778" y="191272"/>
                </a:lnTo>
                <a:lnTo>
                  <a:pt x="4422648" y="239522"/>
                </a:lnTo>
                <a:lnTo>
                  <a:pt x="4422648" y="2057146"/>
                </a:lnTo>
                <a:lnTo>
                  <a:pt x="4417778" y="2105395"/>
                </a:lnTo>
                <a:lnTo>
                  <a:pt x="4403814" y="2150346"/>
                </a:lnTo>
                <a:lnTo>
                  <a:pt x="4381721" y="2191031"/>
                </a:lnTo>
                <a:lnTo>
                  <a:pt x="4352464" y="2226484"/>
                </a:lnTo>
                <a:lnTo>
                  <a:pt x="4317011" y="2255741"/>
                </a:lnTo>
                <a:lnTo>
                  <a:pt x="4276326" y="2277834"/>
                </a:lnTo>
                <a:lnTo>
                  <a:pt x="4231375" y="2291798"/>
                </a:lnTo>
                <a:lnTo>
                  <a:pt x="4183126" y="2296668"/>
                </a:lnTo>
                <a:lnTo>
                  <a:pt x="239560" y="2296668"/>
                </a:lnTo>
                <a:lnTo>
                  <a:pt x="191279" y="2291798"/>
                </a:lnTo>
                <a:lnTo>
                  <a:pt x="146311" y="2277834"/>
                </a:lnTo>
                <a:lnTo>
                  <a:pt x="105618" y="2255741"/>
                </a:lnTo>
                <a:lnTo>
                  <a:pt x="70164" y="2226484"/>
                </a:lnTo>
                <a:lnTo>
                  <a:pt x="40912" y="2191031"/>
                </a:lnTo>
                <a:lnTo>
                  <a:pt x="18825" y="2150346"/>
                </a:lnTo>
                <a:lnTo>
                  <a:pt x="4866" y="2105395"/>
                </a:lnTo>
                <a:lnTo>
                  <a:pt x="0" y="2057146"/>
                </a:lnTo>
                <a:lnTo>
                  <a:pt x="0" y="239522"/>
                </a:lnTo>
                <a:close/>
              </a:path>
            </a:pathLst>
          </a:custGeom>
          <a:ln w="30480">
            <a:solidFill>
              <a:srgbClr val="D7D3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10818" y="2721076"/>
            <a:ext cx="4246982" cy="162801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95"/>
              </a:spcBef>
              <a:buFont typeface="Segoe UI Symbol"/>
              <a:buChar char="•"/>
              <a:tabLst>
                <a:tab pos="354965" algn="l"/>
              </a:tabLst>
            </a:pPr>
            <a:r>
              <a:rPr sz="2000" b="1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Федеральный</a:t>
            </a:r>
            <a:r>
              <a:rPr sz="2000" b="1" spc="10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sz="2000" b="1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тренер</a:t>
            </a:r>
            <a:r>
              <a:rPr sz="2000" b="1" spc="45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sz="2000" b="1" spc="-25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по</a:t>
            </a:r>
            <a:endParaRPr sz="2000" dirty="0">
              <a:latin typeface="Bookman Old Style" panose="02050604050505020204" pitchFamily="18" charset="0"/>
              <a:cs typeface="Calibri"/>
            </a:endParaRPr>
          </a:p>
          <a:p>
            <a:pPr marL="354965">
              <a:lnSpc>
                <a:spcPct val="100000"/>
              </a:lnSpc>
              <a:spcBef>
                <a:spcPts val="994"/>
              </a:spcBef>
            </a:pPr>
            <a:r>
              <a:rPr sz="2000" b="1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голосу</a:t>
            </a:r>
            <a:r>
              <a:rPr sz="2000" b="1" spc="30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sz="2000" b="1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и</a:t>
            </a:r>
            <a:r>
              <a:rPr sz="2000" b="1" spc="30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sz="2000" b="1" dirty="0" err="1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коммуникациям</a:t>
            </a:r>
            <a:r>
              <a:rPr sz="2000" b="1" spc="5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sz="2000" spc="-25" dirty="0" err="1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от</a:t>
            </a:r>
            <a:r>
              <a:rPr lang="ru-RU" sz="2000" spc="-25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sz="2000" dirty="0" err="1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Калининграда</a:t>
            </a:r>
            <a:r>
              <a:rPr sz="2000" spc="55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sz="2000" spc="-25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до</a:t>
            </a:r>
            <a:endParaRPr sz="2000" dirty="0">
              <a:latin typeface="Bookman Old Style" panose="02050604050505020204" pitchFamily="18" charset="0"/>
              <a:cs typeface="Calibri"/>
            </a:endParaRPr>
          </a:p>
          <a:p>
            <a:pPr marL="354965">
              <a:lnSpc>
                <a:spcPct val="100000"/>
              </a:lnSpc>
              <a:spcBef>
                <a:spcPts val="1010"/>
              </a:spcBef>
            </a:pPr>
            <a:r>
              <a:rPr sz="2000" spc="-10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Владивостока</a:t>
            </a:r>
            <a:endParaRPr sz="2000" dirty="0">
              <a:latin typeface="Bookman Old Style" panose="02050604050505020204" pitchFamily="18" charset="0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20511" y="2513076"/>
            <a:ext cx="4421505" cy="2296795"/>
          </a:xfrm>
          <a:custGeom>
            <a:avLst/>
            <a:gdLst/>
            <a:ahLst/>
            <a:cxnLst/>
            <a:rect l="l" t="t" r="r" b="b"/>
            <a:pathLst>
              <a:path w="4421505" h="2296795">
                <a:moveTo>
                  <a:pt x="0" y="239522"/>
                </a:moveTo>
                <a:lnTo>
                  <a:pt x="4869" y="191272"/>
                </a:lnTo>
                <a:lnTo>
                  <a:pt x="18833" y="146321"/>
                </a:lnTo>
                <a:lnTo>
                  <a:pt x="40926" y="105636"/>
                </a:lnTo>
                <a:lnTo>
                  <a:pt x="70183" y="70183"/>
                </a:lnTo>
                <a:lnTo>
                  <a:pt x="105636" y="40926"/>
                </a:lnTo>
                <a:lnTo>
                  <a:pt x="146321" y="18833"/>
                </a:lnTo>
                <a:lnTo>
                  <a:pt x="191272" y="4869"/>
                </a:lnTo>
                <a:lnTo>
                  <a:pt x="239522" y="0"/>
                </a:lnTo>
                <a:lnTo>
                  <a:pt x="4181602" y="0"/>
                </a:lnTo>
                <a:lnTo>
                  <a:pt x="4229851" y="4869"/>
                </a:lnTo>
                <a:lnTo>
                  <a:pt x="4274802" y="18833"/>
                </a:lnTo>
                <a:lnTo>
                  <a:pt x="4315487" y="40926"/>
                </a:lnTo>
                <a:lnTo>
                  <a:pt x="4350940" y="70183"/>
                </a:lnTo>
                <a:lnTo>
                  <a:pt x="4380197" y="105636"/>
                </a:lnTo>
                <a:lnTo>
                  <a:pt x="4402290" y="146321"/>
                </a:lnTo>
                <a:lnTo>
                  <a:pt x="4416254" y="191272"/>
                </a:lnTo>
                <a:lnTo>
                  <a:pt x="4421123" y="239522"/>
                </a:lnTo>
                <a:lnTo>
                  <a:pt x="4421123" y="2057146"/>
                </a:lnTo>
                <a:lnTo>
                  <a:pt x="4416254" y="2105395"/>
                </a:lnTo>
                <a:lnTo>
                  <a:pt x="4402290" y="2150346"/>
                </a:lnTo>
                <a:lnTo>
                  <a:pt x="4380197" y="2191031"/>
                </a:lnTo>
                <a:lnTo>
                  <a:pt x="4350940" y="2226484"/>
                </a:lnTo>
                <a:lnTo>
                  <a:pt x="4315487" y="2255741"/>
                </a:lnTo>
                <a:lnTo>
                  <a:pt x="4274802" y="2277834"/>
                </a:lnTo>
                <a:lnTo>
                  <a:pt x="4229851" y="2291798"/>
                </a:lnTo>
                <a:lnTo>
                  <a:pt x="4181602" y="2296668"/>
                </a:lnTo>
                <a:lnTo>
                  <a:pt x="239522" y="2296668"/>
                </a:lnTo>
                <a:lnTo>
                  <a:pt x="191272" y="2291798"/>
                </a:lnTo>
                <a:lnTo>
                  <a:pt x="146321" y="2277834"/>
                </a:lnTo>
                <a:lnTo>
                  <a:pt x="105636" y="2255741"/>
                </a:lnTo>
                <a:lnTo>
                  <a:pt x="70183" y="2226484"/>
                </a:lnTo>
                <a:lnTo>
                  <a:pt x="40926" y="2191031"/>
                </a:lnTo>
                <a:lnTo>
                  <a:pt x="18833" y="2150346"/>
                </a:lnTo>
                <a:lnTo>
                  <a:pt x="4869" y="2105395"/>
                </a:lnTo>
                <a:lnTo>
                  <a:pt x="0" y="2057146"/>
                </a:lnTo>
                <a:lnTo>
                  <a:pt x="0" y="239522"/>
                </a:lnTo>
                <a:close/>
              </a:path>
            </a:pathLst>
          </a:custGeom>
          <a:ln w="30480">
            <a:solidFill>
              <a:srgbClr val="D7D3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987922" y="2787751"/>
            <a:ext cx="3841878" cy="1725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408940" indent="-342900">
              <a:lnSpc>
                <a:spcPct val="141500"/>
              </a:lnSpc>
              <a:spcBef>
                <a:spcPts val="100"/>
              </a:spcBef>
              <a:buFont typeface="Segoe UI Symbol"/>
              <a:buChar char="•"/>
              <a:tabLst>
                <a:tab pos="355600" algn="l"/>
              </a:tabLst>
            </a:pPr>
            <a:r>
              <a:rPr sz="2000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Вхожу</a:t>
            </a:r>
            <a:r>
              <a:rPr sz="2000" spc="40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sz="2000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в</a:t>
            </a:r>
            <a:r>
              <a:rPr sz="2000" spc="55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sz="2000" b="1" spc="-65" dirty="0">
                <a:solidFill>
                  <a:srgbClr val="272424"/>
                </a:solidFill>
                <a:latin typeface="Bookman Old Style" panose="02050604050505020204" pitchFamily="18" charset="0"/>
                <a:cs typeface="Segoe UI"/>
              </a:rPr>
              <a:t>100</a:t>
            </a:r>
            <a:r>
              <a:rPr sz="2000" b="1" spc="-75" dirty="0">
                <a:solidFill>
                  <a:srgbClr val="272424"/>
                </a:solidFill>
                <a:latin typeface="Bookman Old Style" panose="02050604050505020204" pitchFamily="18" charset="0"/>
                <a:cs typeface="Segoe UI"/>
              </a:rPr>
              <a:t> </a:t>
            </a:r>
            <a:r>
              <a:rPr sz="2000" b="1" spc="-10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лучших </a:t>
            </a:r>
            <a:r>
              <a:rPr sz="2000" b="1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наставников</a:t>
            </a:r>
            <a:r>
              <a:rPr sz="2000" b="1" spc="10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sz="2000" b="1" spc="-20" dirty="0">
                <a:solidFill>
                  <a:srgbClr val="272424"/>
                </a:solidFill>
                <a:latin typeface="Bookman Old Style" panose="02050604050505020204" pitchFamily="18" charset="0"/>
                <a:cs typeface="Segoe UI"/>
              </a:rPr>
              <a:t>2023</a:t>
            </a:r>
            <a:endParaRPr sz="2000" dirty="0">
              <a:latin typeface="Bookman Old Style" panose="02050604050505020204" pitchFamily="18" charset="0"/>
              <a:cs typeface="Segoe UI"/>
            </a:endParaRPr>
          </a:p>
          <a:p>
            <a:pPr marL="355600" marR="5080">
              <a:lnSpc>
                <a:spcPts val="3410"/>
              </a:lnSpc>
              <a:spcBef>
                <a:spcPts val="85"/>
              </a:spcBef>
            </a:pPr>
            <a:r>
              <a:rPr sz="2000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инновационного</a:t>
            </a:r>
            <a:r>
              <a:rPr sz="2000" spc="-25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sz="2000" spc="-10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центра Сколково</a:t>
            </a:r>
            <a:endParaRPr sz="2000" dirty="0">
              <a:latin typeface="Bookman Old Style" panose="02050604050505020204" pitchFamily="18" charset="0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31163" y="5076444"/>
            <a:ext cx="4422775" cy="1871980"/>
          </a:xfrm>
          <a:custGeom>
            <a:avLst/>
            <a:gdLst/>
            <a:ahLst/>
            <a:cxnLst/>
            <a:rect l="l" t="t" r="r" b="b"/>
            <a:pathLst>
              <a:path w="4422775" h="1871979">
                <a:moveTo>
                  <a:pt x="0" y="239648"/>
                </a:moveTo>
                <a:lnTo>
                  <a:pt x="4869" y="191357"/>
                </a:lnTo>
                <a:lnTo>
                  <a:pt x="18834" y="146375"/>
                </a:lnTo>
                <a:lnTo>
                  <a:pt x="40931" y="105667"/>
                </a:lnTo>
                <a:lnTo>
                  <a:pt x="70196" y="70199"/>
                </a:lnTo>
                <a:lnTo>
                  <a:pt x="105665" y="40933"/>
                </a:lnTo>
                <a:lnTo>
                  <a:pt x="146375" y="18835"/>
                </a:lnTo>
                <a:lnTo>
                  <a:pt x="191362" y="4869"/>
                </a:lnTo>
                <a:lnTo>
                  <a:pt x="239661" y="0"/>
                </a:lnTo>
                <a:lnTo>
                  <a:pt x="4182999" y="0"/>
                </a:lnTo>
                <a:lnTo>
                  <a:pt x="4231290" y="4869"/>
                </a:lnTo>
                <a:lnTo>
                  <a:pt x="4276272" y="18835"/>
                </a:lnTo>
                <a:lnTo>
                  <a:pt x="4316980" y="40933"/>
                </a:lnTo>
                <a:lnTo>
                  <a:pt x="4352448" y="70199"/>
                </a:lnTo>
                <a:lnTo>
                  <a:pt x="4381714" y="105667"/>
                </a:lnTo>
                <a:lnTo>
                  <a:pt x="4403812" y="146375"/>
                </a:lnTo>
                <a:lnTo>
                  <a:pt x="4417778" y="191357"/>
                </a:lnTo>
                <a:lnTo>
                  <a:pt x="4422648" y="239648"/>
                </a:lnTo>
                <a:lnTo>
                  <a:pt x="4422648" y="1631822"/>
                </a:lnTo>
                <a:lnTo>
                  <a:pt x="4417778" y="1680114"/>
                </a:lnTo>
                <a:lnTo>
                  <a:pt x="4403812" y="1725096"/>
                </a:lnTo>
                <a:lnTo>
                  <a:pt x="4381714" y="1765804"/>
                </a:lnTo>
                <a:lnTo>
                  <a:pt x="4352448" y="1801272"/>
                </a:lnTo>
                <a:lnTo>
                  <a:pt x="4316980" y="1830538"/>
                </a:lnTo>
                <a:lnTo>
                  <a:pt x="4276272" y="1852636"/>
                </a:lnTo>
                <a:lnTo>
                  <a:pt x="4231290" y="1866602"/>
                </a:lnTo>
                <a:lnTo>
                  <a:pt x="4182999" y="1871471"/>
                </a:lnTo>
                <a:lnTo>
                  <a:pt x="239661" y="1871471"/>
                </a:lnTo>
                <a:lnTo>
                  <a:pt x="191362" y="1866602"/>
                </a:lnTo>
                <a:lnTo>
                  <a:pt x="146375" y="1852636"/>
                </a:lnTo>
                <a:lnTo>
                  <a:pt x="105665" y="1830538"/>
                </a:lnTo>
                <a:lnTo>
                  <a:pt x="70196" y="1801272"/>
                </a:lnTo>
                <a:lnTo>
                  <a:pt x="40931" y="1765804"/>
                </a:lnTo>
                <a:lnTo>
                  <a:pt x="18834" y="1725096"/>
                </a:lnTo>
                <a:lnTo>
                  <a:pt x="4869" y="1680114"/>
                </a:lnTo>
                <a:lnTo>
                  <a:pt x="0" y="1631822"/>
                </a:lnTo>
                <a:lnTo>
                  <a:pt x="0" y="239648"/>
                </a:lnTo>
                <a:close/>
              </a:path>
            </a:pathLst>
          </a:custGeom>
          <a:ln w="30480">
            <a:solidFill>
              <a:srgbClr val="D7D3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364741" y="5347637"/>
            <a:ext cx="4002788" cy="1319592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90"/>
              </a:spcBef>
              <a:buFont typeface="Segoe UI Symbol"/>
              <a:buChar char="•"/>
              <a:tabLst>
                <a:tab pos="354965" algn="l"/>
              </a:tabLst>
            </a:pPr>
            <a:r>
              <a:rPr sz="2000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Создатель</a:t>
            </a:r>
            <a:r>
              <a:rPr sz="2000" spc="25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sz="2000" b="1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первой</a:t>
            </a:r>
            <a:r>
              <a:rPr sz="2000" b="1" spc="35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sz="2000" b="1" spc="-20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Школы</a:t>
            </a:r>
            <a:endParaRPr sz="2000" dirty="0">
              <a:latin typeface="Bookman Old Style" panose="02050604050505020204" pitchFamily="18" charset="0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994"/>
              </a:spcBef>
            </a:pPr>
            <a:r>
              <a:rPr sz="2000" b="1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Коммуникации</a:t>
            </a:r>
            <a:r>
              <a:rPr sz="2000" b="1" spc="-55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sz="2000" spc="-25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во</a:t>
            </a:r>
            <a:endParaRPr sz="2000" dirty="0">
              <a:latin typeface="Bookman Old Style" panose="02050604050505020204" pitchFamily="18" charset="0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1000"/>
              </a:spcBef>
            </a:pPr>
            <a:r>
              <a:rPr sz="2000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Владивостоке</a:t>
            </a:r>
            <a:r>
              <a:rPr sz="2000" spc="-5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sz="2000" spc="-10" dirty="0">
                <a:solidFill>
                  <a:srgbClr val="272424"/>
                </a:solidFill>
                <a:latin typeface="Bookman Old Style" panose="02050604050505020204" pitchFamily="18" charset="0"/>
                <a:cs typeface="Segoe UI Symbol"/>
              </a:rPr>
              <a:t>«</a:t>
            </a:r>
            <a:r>
              <a:rPr sz="2000" spc="-10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ХАРИЗМиЯ</a:t>
            </a:r>
            <a:r>
              <a:rPr sz="2000" spc="-10" dirty="0">
                <a:solidFill>
                  <a:srgbClr val="272424"/>
                </a:solidFill>
                <a:latin typeface="Bookman Old Style" panose="02050604050505020204" pitchFamily="18" charset="0"/>
                <a:cs typeface="Segoe UI Symbol"/>
              </a:rPr>
              <a:t>»</a:t>
            </a:r>
            <a:endParaRPr sz="2000" dirty="0">
              <a:latin typeface="Bookman Old Style" panose="02050604050505020204" pitchFamily="18" charset="0"/>
              <a:cs typeface="Segoe UI Symbo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20511" y="5076444"/>
            <a:ext cx="4421505" cy="1871980"/>
          </a:xfrm>
          <a:custGeom>
            <a:avLst/>
            <a:gdLst/>
            <a:ahLst/>
            <a:cxnLst/>
            <a:rect l="l" t="t" r="r" b="b"/>
            <a:pathLst>
              <a:path w="4421505" h="1871979">
                <a:moveTo>
                  <a:pt x="0" y="239648"/>
                </a:moveTo>
                <a:lnTo>
                  <a:pt x="4869" y="191357"/>
                </a:lnTo>
                <a:lnTo>
                  <a:pt x="18835" y="146375"/>
                </a:lnTo>
                <a:lnTo>
                  <a:pt x="40933" y="105667"/>
                </a:lnTo>
                <a:lnTo>
                  <a:pt x="70199" y="70199"/>
                </a:lnTo>
                <a:lnTo>
                  <a:pt x="105667" y="40933"/>
                </a:lnTo>
                <a:lnTo>
                  <a:pt x="146375" y="18835"/>
                </a:lnTo>
                <a:lnTo>
                  <a:pt x="191357" y="4869"/>
                </a:lnTo>
                <a:lnTo>
                  <a:pt x="239649" y="0"/>
                </a:lnTo>
                <a:lnTo>
                  <a:pt x="4181474" y="0"/>
                </a:lnTo>
                <a:lnTo>
                  <a:pt x="4229766" y="4869"/>
                </a:lnTo>
                <a:lnTo>
                  <a:pt x="4274748" y="18835"/>
                </a:lnTo>
                <a:lnTo>
                  <a:pt x="4315456" y="40933"/>
                </a:lnTo>
                <a:lnTo>
                  <a:pt x="4350924" y="70199"/>
                </a:lnTo>
                <a:lnTo>
                  <a:pt x="4380190" y="105667"/>
                </a:lnTo>
                <a:lnTo>
                  <a:pt x="4402288" y="146375"/>
                </a:lnTo>
                <a:lnTo>
                  <a:pt x="4416254" y="191357"/>
                </a:lnTo>
                <a:lnTo>
                  <a:pt x="4421123" y="239648"/>
                </a:lnTo>
                <a:lnTo>
                  <a:pt x="4421123" y="1631822"/>
                </a:lnTo>
                <a:lnTo>
                  <a:pt x="4416254" y="1680114"/>
                </a:lnTo>
                <a:lnTo>
                  <a:pt x="4402288" y="1725096"/>
                </a:lnTo>
                <a:lnTo>
                  <a:pt x="4380190" y="1765804"/>
                </a:lnTo>
                <a:lnTo>
                  <a:pt x="4350924" y="1801272"/>
                </a:lnTo>
                <a:lnTo>
                  <a:pt x="4315456" y="1830538"/>
                </a:lnTo>
                <a:lnTo>
                  <a:pt x="4274748" y="1852636"/>
                </a:lnTo>
                <a:lnTo>
                  <a:pt x="4229766" y="1866602"/>
                </a:lnTo>
                <a:lnTo>
                  <a:pt x="4181474" y="1871471"/>
                </a:lnTo>
                <a:lnTo>
                  <a:pt x="239649" y="1871471"/>
                </a:lnTo>
                <a:lnTo>
                  <a:pt x="191357" y="1866602"/>
                </a:lnTo>
                <a:lnTo>
                  <a:pt x="146375" y="1852636"/>
                </a:lnTo>
                <a:lnTo>
                  <a:pt x="105667" y="1830538"/>
                </a:lnTo>
                <a:lnTo>
                  <a:pt x="70199" y="1801272"/>
                </a:lnTo>
                <a:lnTo>
                  <a:pt x="40933" y="1765804"/>
                </a:lnTo>
                <a:lnTo>
                  <a:pt x="18835" y="1725096"/>
                </a:lnTo>
                <a:lnTo>
                  <a:pt x="4869" y="1680114"/>
                </a:lnTo>
                <a:lnTo>
                  <a:pt x="0" y="1631822"/>
                </a:lnTo>
                <a:lnTo>
                  <a:pt x="0" y="239648"/>
                </a:lnTo>
                <a:close/>
              </a:path>
            </a:pathLst>
          </a:custGeom>
          <a:ln w="30480">
            <a:solidFill>
              <a:srgbClr val="D7D3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061075" y="5352135"/>
            <a:ext cx="3768725" cy="12774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41500"/>
              </a:lnSpc>
              <a:spcBef>
                <a:spcPts val="100"/>
              </a:spcBef>
              <a:buFont typeface="Segoe UI Symbol"/>
              <a:buChar char="•"/>
              <a:tabLst>
                <a:tab pos="355600" algn="l"/>
              </a:tabLst>
            </a:pPr>
            <a:r>
              <a:rPr sz="2000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Ведущая</a:t>
            </a:r>
            <a:r>
              <a:rPr sz="2000" spc="35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sz="2000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и</a:t>
            </a:r>
            <a:r>
              <a:rPr sz="2000" spc="55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sz="2000" spc="-10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организатор </a:t>
            </a:r>
            <a:r>
              <a:rPr sz="2000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мероприятий</a:t>
            </a:r>
            <a:r>
              <a:rPr sz="2000" spc="30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sz="2000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с</a:t>
            </a:r>
            <a:r>
              <a:rPr sz="2000" spc="80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sz="2000" b="1" dirty="0" err="1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опытом</a:t>
            </a:r>
            <a:r>
              <a:rPr sz="2000" b="1" spc="40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 </a:t>
            </a:r>
            <a:r>
              <a:rPr sz="2000" b="1" spc="-25" dirty="0">
                <a:solidFill>
                  <a:srgbClr val="272424"/>
                </a:solidFill>
                <a:latin typeface="Bookman Old Style" panose="02050604050505020204" pitchFamily="18" charset="0"/>
                <a:cs typeface="Segoe UI"/>
              </a:rPr>
              <a:t>1</a:t>
            </a:r>
            <a:r>
              <a:rPr lang="ru-RU" sz="2000" b="1" spc="-25" dirty="0">
                <a:solidFill>
                  <a:srgbClr val="272424"/>
                </a:solidFill>
                <a:latin typeface="Bookman Old Style" panose="02050604050505020204" pitchFamily="18" charset="0"/>
                <a:cs typeface="Segoe UI"/>
              </a:rPr>
              <a:t>8</a:t>
            </a:r>
            <a:r>
              <a:rPr sz="2000" b="1" spc="-25" dirty="0">
                <a:solidFill>
                  <a:srgbClr val="272424"/>
                </a:solidFill>
                <a:latin typeface="Bookman Old Style" panose="02050604050505020204" pitchFamily="18" charset="0"/>
                <a:cs typeface="Segoe UI"/>
              </a:rPr>
              <a:t> </a:t>
            </a:r>
            <a:r>
              <a:rPr sz="2000" b="1" spc="-25" dirty="0">
                <a:solidFill>
                  <a:srgbClr val="272424"/>
                </a:solidFill>
                <a:latin typeface="Bookman Old Style" panose="02050604050505020204" pitchFamily="18" charset="0"/>
                <a:cs typeface="Calibri"/>
              </a:rPr>
              <a:t>лет</a:t>
            </a:r>
            <a:endParaRPr sz="2000" dirty="0">
              <a:latin typeface="Bookman Old Style" panose="02050604050505020204" pitchFamily="18" charset="0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516404" y="695682"/>
            <a:ext cx="3597593" cy="449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500" b="1" kern="0" spc="-85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Ситуации 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839391" y="1415177"/>
            <a:ext cx="12951619" cy="1262063"/>
          </a:xfrm>
          <a:prstGeom prst="roundRect">
            <a:avLst>
              <a:gd name="adj" fmla="val 798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86803" y="1662589"/>
            <a:ext cx="12456795" cy="767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Человек говорит и выглядит уверенным в своих словах и языке тела, но вы заметили, что он не слишком часто смотрит в глаза. О чем это говорит? 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839391" y="2917031"/>
            <a:ext cx="12951619" cy="878443"/>
          </a:xfrm>
          <a:prstGeom prst="roundRect">
            <a:avLst>
              <a:gd name="adj" fmla="val 1146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86803" y="3164443"/>
            <a:ext cx="12456795" cy="383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500" b="1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  </a:t>
            </a: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Один сидит с руками в карманах – почему? Другой постукивает пальцами – что это значит?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839391" y="4035266"/>
            <a:ext cx="12951619" cy="1014651"/>
          </a:xfrm>
          <a:prstGeom prst="roundRect">
            <a:avLst>
              <a:gd name="adj" fmla="val 798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86803" y="4282678"/>
            <a:ext cx="12456795" cy="767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500" kern="0" spc="-38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Что</a:t>
            </a: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500" kern="0" spc="-38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означают</a:t>
            </a: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500" kern="0" spc="-38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сложенные</a:t>
            </a: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500" kern="0" spc="-38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руки</a:t>
            </a: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500" kern="0" spc="-38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на</a:t>
            </a: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500" kern="0" spc="-38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груди</a:t>
            </a: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?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839391" y="5382161"/>
            <a:ext cx="12951619" cy="878443"/>
          </a:xfrm>
          <a:prstGeom prst="roundRect">
            <a:avLst>
              <a:gd name="adj" fmla="val 1146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86803" y="5629572"/>
            <a:ext cx="12456795" cy="383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Наклон вперед  сопровождается сжатыми кулаками. Что это значит? 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839391" y="6508015"/>
            <a:ext cx="12951619" cy="1025903"/>
          </a:xfrm>
          <a:prstGeom prst="roundRect">
            <a:avLst>
              <a:gd name="adj" fmla="val 1146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83933" y="6593443"/>
            <a:ext cx="12456795" cy="383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500" kern="0" spc="-38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Крепкое</a:t>
            </a: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500" kern="0" spc="-38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рукопожатие</a:t>
            </a: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500" kern="0" spc="-38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свидетельствует</a:t>
            </a: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о </a:t>
            </a:r>
            <a:r>
              <a:rPr lang="en-US" sz="2500" kern="0" spc="-38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сильной</a:t>
            </a: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500" kern="0" spc="-38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личности</a:t>
            </a: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 в </a:t>
            </a:r>
            <a:r>
              <a:rPr lang="en-US" sz="2500" kern="0" spc="-38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то</a:t>
            </a: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500" kern="0" spc="-38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время</a:t>
            </a: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500" kern="0" spc="-38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как</a:t>
            </a: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500" kern="0" spc="-38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слабое</a:t>
            </a: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500" kern="0" spc="-38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рукопожатие</a:t>
            </a: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endParaRPr lang="ru-RU" sz="2500" kern="0" spc="-38" dirty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en-US" sz="2500" kern="0" spc="-38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воспринимается</a:t>
            </a: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500" kern="0" spc="-38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как</a:t>
            </a: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500" kern="0" spc="-38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недостаток</a:t>
            </a: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500" kern="0" spc="-38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стойкости</a:t>
            </a: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. </a:t>
            </a:r>
            <a:r>
              <a:rPr lang="en-US" sz="2500" kern="0" spc="-38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Так</a:t>
            </a: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500" kern="0" spc="-38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ли</a:t>
            </a: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500" kern="0" spc="-38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это</a:t>
            </a: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?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ts val="3000"/>
              </a:lnSpc>
              <a:buNone/>
            </a:pPr>
            <a:r>
              <a:rPr lang="en-US" sz="2500" kern="0" spc="-38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 descr="Изображение выглядит как логотип, Шрифт, текст, симв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0A56A5-DDCE-4DFF-7DD9-8D0D50A7F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2"/>
          <a:stretch/>
        </p:blipFill>
        <p:spPr>
          <a:xfrm>
            <a:off x="12394731" y="301763"/>
            <a:ext cx="1857407" cy="6057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652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652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pic>
        <p:nvPicPr>
          <p:cNvPr id="5" name="Рисунок 4" descr="Изображение выглядит как текст, снимок экрана, мультфильм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4581F8-3125-9BD1-E025-CE09CFFD5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330" y="85725"/>
            <a:ext cx="11430000" cy="805815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B98ABA2-1570-4B4A-20BC-6EF2D6112856}"/>
              </a:ext>
            </a:extLst>
          </p:cNvPr>
          <p:cNvSpPr/>
          <p:nvPr/>
        </p:nvSpPr>
        <p:spPr>
          <a:xfrm>
            <a:off x="2057400" y="457200"/>
            <a:ext cx="1474470" cy="731520"/>
          </a:xfrm>
          <a:prstGeom prst="rect">
            <a:avLst/>
          </a:prstGeom>
          <a:solidFill>
            <a:srgbClr val="C7C8C8"/>
          </a:solidFill>
          <a:ln>
            <a:solidFill>
              <a:srgbClr val="C7C8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518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652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652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3411260" y="4159389"/>
            <a:ext cx="5024080" cy="599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ru-RU" sz="6500" b="1" kern="0" spc="-86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Отработка ситуаций</a:t>
            </a:r>
            <a:endParaRPr lang="en-US" sz="6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текст, Шрифт, плакат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41E87D0-1356-63F8-48B6-8542E8544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290" y="315250"/>
            <a:ext cx="1776604" cy="136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79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597122" y="2002988"/>
            <a:ext cx="9093756" cy="1640681"/>
          </a:xfrm>
          <a:prstGeom prst="roundRect">
            <a:avLst>
              <a:gd name="adj" fmla="val 6872"/>
            </a:avLst>
          </a:prstGeom>
          <a:solidFill>
            <a:srgbClr val="DADBF1"/>
          </a:solidFill>
          <a:ln w="15240">
            <a:solidFill>
              <a:srgbClr val="C0C1D7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4880729" y="2286595"/>
            <a:ext cx="8526542" cy="1073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000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Какие жесты выдают ложь?
Как понять, что собеседник скрывает правду?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597122" y="4046339"/>
            <a:ext cx="5461754" cy="503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000" b="1" kern="0" spc="-95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Разоблачение манипуляций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597122" y="5086430"/>
            <a:ext cx="9093756" cy="41077"/>
          </a:xfrm>
          <a:prstGeom prst="rect">
            <a:avLst/>
          </a:prstGeom>
          <a:solidFill>
            <a:srgbClr val="272525">
              <a:alpha val="50000"/>
            </a:srgbClr>
          </a:solidFill>
          <a:ln/>
        </p:spPr>
      </p:sp>
      <p:sp>
        <p:nvSpPr>
          <p:cNvPr id="7" name="Shape 4"/>
          <p:cNvSpPr/>
          <p:nvPr/>
        </p:nvSpPr>
        <p:spPr>
          <a:xfrm>
            <a:off x="4597122" y="5429369"/>
            <a:ext cx="9093756" cy="797243"/>
          </a:xfrm>
          <a:prstGeom prst="roundRect">
            <a:avLst>
              <a:gd name="adj" fmla="val 14142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4612362" y="5444609"/>
            <a:ext cx="9063276" cy="76676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4880848" y="5613202"/>
            <a:ext cx="3913942" cy="429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3000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+7 984 153 70 19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9339143" y="5613202"/>
            <a:ext cx="4068128" cy="429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3000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ksv-ko@mail.ru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536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39522" y="2140148"/>
            <a:ext cx="12751356" cy="536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500" b="1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Практика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39522" y="2945249"/>
            <a:ext cx="7836337" cy="419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500" b="1" kern="0" spc="-79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3 правды и 1 неправда. Сможете угадать какая?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939522" y="3767257"/>
            <a:ext cx="12751356" cy="2563654"/>
          </a:xfrm>
          <a:prstGeom prst="roundRect">
            <a:avLst>
              <a:gd name="adj" fmla="val 4398"/>
            </a:avLst>
          </a:prstGeom>
          <a:solidFill>
            <a:srgbClr val="B6D6FC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889" y="4180165"/>
            <a:ext cx="335518" cy="2683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811774" y="4102656"/>
            <a:ext cx="11610737" cy="429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350"/>
              </a:lnSpc>
              <a:buSzPct val="100000"/>
              <a:buFont typeface="+mj-lt"/>
              <a:buAutoNum type="arabicPeriod"/>
            </a:pPr>
            <a:r>
              <a:rPr lang="en-US" sz="3500" kern="0" spc="-42" dirty="0">
                <a:solidFill>
                  <a:srgbClr val="0000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Я плавала с </a:t>
            </a:r>
            <a:r>
              <a:rPr lang="en-US" sz="3500" kern="0" spc="-42" dirty="0" err="1">
                <a:solidFill>
                  <a:srgbClr val="0000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тигровыми</a:t>
            </a:r>
            <a:r>
              <a:rPr lang="en-US" sz="3500" kern="0" spc="-42" dirty="0">
                <a:solidFill>
                  <a:srgbClr val="0000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500" kern="0" spc="-42" dirty="0" err="1">
                <a:solidFill>
                  <a:srgbClr val="0000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акулами</a:t>
            </a:r>
            <a:r>
              <a:rPr lang="ru-RU" sz="3500" kern="0" spc="-42" dirty="0">
                <a:solidFill>
                  <a:srgbClr val="0000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на </a:t>
            </a:r>
            <a:r>
              <a:rPr lang="ru-RU" sz="3500" kern="0" spc="-42" dirty="0" err="1">
                <a:solidFill>
                  <a:srgbClr val="0000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Филлипинах</a:t>
            </a:r>
            <a:r>
              <a:rPr lang="en-US" sz="3500" kern="0" spc="-42" dirty="0">
                <a:solidFill>
                  <a:srgbClr val="0000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;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811774" y="4626173"/>
            <a:ext cx="11610737" cy="429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350"/>
              </a:lnSpc>
              <a:buSzPct val="100000"/>
              <a:buFont typeface="+mj-lt"/>
              <a:buAutoNum type="arabicPeriod" startAt="2"/>
            </a:pPr>
            <a:r>
              <a:rPr lang="en-US" sz="3500" kern="0" spc="-42" dirty="0">
                <a:solidFill>
                  <a:srgbClr val="0000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Я была в Новой Зеландии;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811774" y="5149691"/>
            <a:ext cx="11610737" cy="429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350"/>
              </a:lnSpc>
              <a:buSzPct val="100000"/>
              <a:buFont typeface="+mj-lt"/>
              <a:buAutoNum type="arabicPeriod" startAt="3"/>
            </a:pPr>
            <a:r>
              <a:rPr lang="en-US" sz="3500" kern="0" spc="-42" dirty="0">
                <a:solidFill>
                  <a:srgbClr val="0000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Я брала интервью у Катрин Денёв и Бориса Грачевского;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811774" y="5673209"/>
            <a:ext cx="11610737" cy="429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350"/>
              </a:lnSpc>
              <a:buSzPct val="100000"/>
              <a:buFont typeface="+mj-lt"/>
              <a:buAutoNum type="arabicPeriod" startAt="4"/>
            </a:pPr>
            <a:r>
              <a:rPr lang="en-US" sz="3500" kern="0" spc="-42" dirty="0">
                <a:solidFill>
                  <a:srgbClr val="0000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Я умею печатать десятью пальцами вслепую.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086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40673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40673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68680" y="682585"/>
            <a:ext cx="3102769" cy="387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3500" b="1" kern="0" spc="-73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Разбор кейсов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68680" y="1349573"/>
            <a:ext cx="12893040" cy="3971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35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Разбираем невербалику в фильмах: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868680" y="2025968"/>
            <a:ext cx="12893040" cy="923925"/>
          </a:xfrm>
          <a:prstGeom prst="roundRect">
            <a:avLst>
              <a:gd name="adj" fmla="val 11284"/>
            </a:avLst>
          </a:prstGeom>
          <a:solidFill>
            <a:srgbClr val="DADBF1"/>
          </a:solidFill>
          <a:ln w="15240">
            <a:solidFill>
              <a:srgbClr val="C0C1D7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132046" y="2289334"/>
            <a:ext cx="12366308" cy="3971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Font typeface="+mj-lt"/>
              <a:buAutoNum type="arabicPeriod"/>
            </a:pPr>
            <a:r>
              <a:rPr lang="en-US" sz="35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Эпизод их фильма </a:t>
            </a:r>
            <a:r>
              <a:rPr lang="en-US" sz="3500" b="1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«Профессор Марстон и его Чудо-женщины»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868680" y="3506512"/>
            <a:ext cx="12893040" cy="1773196"/>
          </a:xfrm>
          <a:prstGeom prst="roundRect">
            <a:avLst>
              <a:gd name="adj" fmla="val 7092"/>
            </a:avLst>
          </a:prstGeom>
          <a:solidFill>
            <a:srgbClr val="DADBF1"/>
          </a:solidFill>
          <a:ln w="1524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9" name="Text 6"/>
          <p:cNvSpPr/>
          <p:nvPr/>
        </p:nvSpPr>
        <p:spPr>
          <a:xfrm>
            <a:off x="1132046" y="3744040"/>
            <a:ext cx="12366308" cy="3971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14350" indent="-514350" algn="l">
              <a:lnSpc>
                <a:spcPts val="3100"/>
              </a:lnSpc>
              <a:buAutoNum type="arabicPeriod" startAt="2"/>
            </a:pPr>
            <a:r>
              <a:rPr lang="en-US" sz="3500" b="1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«Дьявол носит Prada»</a:t>
            </a:r>
            <a:r>
              <a:rPr lang="en-US" sz="35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– как Миранда поняла, что Энди </a:t>
            </a:r>
            <a:r>
              <a:rPr lang="en-US" sz="3500" kern="0" spc="-39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ничего</a:t>
            </a:r>
            <a:r>
              <a:rPr lang="en-US" sz="35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endParaRPr lang="ru-RU" sz="3500" kern="0" spc="-39" dirty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 algn="l">
              <a:lnSpc>
                <a:spcPts val="3100"/>
              </a:lnSpc>
            </a:pPr>
            <a:r>
              <a:rPr lang="en-US" sz="3500" kern="0" spc="-39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не</a:t>
            </a:r>
            <a:r>
              <a:rPr lang="en-US" sz="35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знает </a:t>
            </a:r>
            <a:r>
              <a:rPr lang="en-US" sz="3500" kern="0" spc="-39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об</a:t>
            </a:r>
            <a:r>
              <a:rPr lang="en-US" sz="35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е</a:t>
            </a:r>
            <a:r>
              <a:rPr lang="ru-RU" sz="35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ё</a:t>
            </a:r>
            <a:r>
              <a:rPr lang="en-US" sz="35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500" kern="0" spc="-39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компании</a:t>
            </a:r>
            <a:r>
              <a:rPr lang="en-US" sz="35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?</a:t>
            </a:r>
            <a:endParaRPr lang="ru-RU" sz="3500" kern="0" spc="-39" dirty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100"/>
              </a:lnSpc>
            </a:pPr>
            <a:r>
              <a:rPr lang="en-US" sz="3500" kern="0" spc="-39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По</a:t>
            </a:r>
            <a:r>
              <a:rPr lang="en-US" sz="35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500" kern="0" spc="-39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каким</a:t>
            </a:r>
            <a:r>
              <a:rPr lang="en-US" sz="35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500" kern="0" spc="-39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критериям</a:t>
            </a:r>
            <a:r>
              <a:rPr lang="en-US" sz="35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500" kern="0" spc="-39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Миранда</a:t>
            </a:r>
            <a:r>
              <a:rPr lang="en-US" sz="35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500" kern="0" spc="-39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поняла</a:t>
            </a:r>
            <a:r>
              <a:rPr lang="en-US" sz="35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 </a:t>
            </a:r>
            <a:r>
              <a:rPr lang="en-US" sz="3500" kern="0" spc="-39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что</a:t>
            </a:r>
            <a:r>
              <a:rPr lang="en-US" sz="35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500" kern="0" spc="-39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Энди</a:t>
            </a:r>
            <a:r>
              <a:rPr lang="en-US" sz="35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500" kern="0" spc="-39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не</a:t>
            </a:r>
            <a:r>
              <a:rPr lang="en-US" sz="35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3500" kern="0" spc="-39" dirty="0" err="1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подходит</a:t>
            </a:r>
            <a:r>
              <a:rPr lang="en-US" sz="35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?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ts val="3100"/>
              </a:lnSpc>
            </a:pP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132046" y="4007406"/>
            <a:ext cx="12366308" cy="3971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868680" y="6019325"/>
            <a:ext cx="12893040" cy="923925"/>
          </a:xfrm>
          <a:prstGeom prst="roundRect">
            <a:avLst>
              <a:gd name="adj" fmla="val 11284"/>
            </a:avLst>
          </a:prstGeom>
          <a:solidFill>
            <a:srgbClr val="DADBF1"/>
          </a:solidFill>
          <a:ln w="15240">
            <a:solidFill>
              <a:srgbClr val="C0C1D7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132046" y="6282690"/>
            <a:ext cx="12366308" cy="3971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ru-RU" sz="35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3</a:t>
            </a:r>
            <a:r>
              <a:rPr lang="en-US" sz="35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. Самостоятельно разобрать эпизод из кинофильма </a:t>
            </a:r>
            <a:r>
              <a:rPr lang="en-US" sz="3500" b="1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"Диктатор".</a:t>
            </a:r>
            <a:r>
              <a:rPr lang="en-US" sz="35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458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4748" y="174423"/>
            <a:ext cx="12493992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dirty="0">
                <a:solidFill>
                  <a:srgbClr val="9928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  <a:r>
              <a:rPr lang="ru-RU" sz="2500" dirty="0" err="1">
                <a:solidFill>
                  <a:srgbClr val="9928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невербалики</a:t>
            </a:r>
            <a:r>
              <a:rPr lang="ru-RU" sz="2500" dirty="0">
                <a:solidFill>
                  <a:srgbClr val="9928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из кинофильма </a:t>
            </a:r>
            <a:r>
              <a:rPr lang="en-US" sz="2500" b="1" kern="0" spc="-39" dirty="0">
                <a:solidFill>
                  <a:srgbClr val="99282E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«</a:t>
            </a:r>
            <a:r>
              <a:rPr lang="en-US" sz="2500" b="1" kern="0" spc="-39" dirty="0" err="1">
                <a:solidFill>
                  <a:srgbClr val="99282E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Профессор</a:t>
            </a:r>
            <a:r>
              <a:rPr lang="en-US" sz="2500" b="1" kern="0" spc="-39" dirty="0">
                <a:solidFill>
                  <a:srgbClr val="99282E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500" b="1" kern="0" spc="-39" dirty="0" err="1">
                <a:solidFill>
                  <a:srgbClr val="99282E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Марстон</a:t>
            </a:r>
            <a:r>
              <a:rPr lang="en-US" sz="2500" b="1" kern="0" spc="-39" dirty="0">
                <a:solidFill>
                  <a:srgbClr val="99282E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и </a:t>
            </a:r>
            <a:r>
              <a:rPr lang="en-US" sz="2500" b="1" kern="0" spc="-39" dirty="0" err="1">
                <a:solidFill>
                  <a:srgbClr val="99282E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его</a:t>
            </a:r>
            <a:r>
              <a:rPr lang="en-US" sz="2500" b="1" kern="0" spc="-39" dirty="0">
                <a:solidFill>
                  <a:srgbClr val="99282E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500" b="1" kern="0" spc="-39" dirty="0" err="1">
                <a:solidFill>
                  <a:srgbClr val="99282E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Чудо-женщины</a:t>
            </a:r>
            <a:r>
              <a:rPr lang="en-US" sz="2500" b="1" kern="0" spc="-39" dirty="0">
                <a:solidFill>
                  <a:srgbClr val="99282E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»</a:t>
            </a:r>
            <a:endParaRPr sz="2500" dirty="0">
              <a:solidFill>
                <a:srgbClr val="9928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Изображение выглядит как логотип, Шрифт, текст, симв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774084F-D6BC-09ED-FA98-0FBD14155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899" y="155094"/>
            <a:ext cx="1429753" cy="1097519"/>
          </a:xfrm>
          <a:prstGeom prst="rect">
            <a:avLst/>
          </a:prstGeom>
        </p:spPr>
      </p:pic>
      <p:pic>
        <p:nvPicPr>
          <p:cNvPr id="6" name="1 Профессор Марстон и его Чудо-женщины» чтение невебралики">
            <a:hlinkClick r:id="" action="ppaction://media"/>
            <a:extLst>
              <a:ext uri="{FF2B5EF4-FFF2-40B4-BE49-F238E27FC236}">
                <a16:creationId xmlns:a16="http://schemas.microsoft.com/office/drawing/2014/main" id="{D183409F-533B-CCE6-CFAE-035608A678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61416"/>
            <a:ext cx="14630400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4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4748" y="174423"/>
            <a:ext cx="1249399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dirty="0">
                <a:solidFill>
                  <a:srgbClr val="9928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  <a:r>
              <a:rPr lang="ru-RU" sz="2500" dirty="0" err="1">
                <a:solidFill>
                  <a:srgbClr val="9928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невербалики</a:t>
            </a:r>
            <a:r>
              <a:rPr lang="ru-RU" sz="2500" dirty="0">
                <a:solidFill>
                  <a:srgbClr val="9928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из кинофильма </a:t>
            </a:r>
            <a:r>
              <a:rPr lang="en-US" sz="2500" b="1" kern="0" spc="-39" dirty="0">
                <a:solidFill>
                  <a:srgbClr val="99282E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«</a:t>
            </a:r>
            <a:r>
              <a:rPr lang="en-US" sz="2800" b="1" kern="0" spc="-39" dirty="0" err="1">
                <a:solidFill>
                  <a:srgbClr val="99282E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Дьявол</a:t>
            </a:r>
            <a:r>
              <a:rPr lang="en-US" sz="2800" b="1" kern="0" spc="-39" dirty="0">
                <a:solidFill>
                  <a:srgbClr val="99282E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kern="0" spc="-39" dirty="0" err="1">
                <a:solidFill>
                  <a:srgbClr val="99282E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носит</a:t>
            </a:r>
            <a:r>
              <a:rPr lang="en-US" sz="2800" b="1" kern="0" spc="-39" dirty="0">
                <a:solidFill>
                  <a:srgbClr val="99282E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Prada</a:t>
            </a:r>
            <a:r>
              <a:rPr lang="en-US" sz="2500" b="1" kern="0" spc="-39" dirty="0">
                <a:solidFill>
                  <a:srgbClr val="99282E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»</a:t>
            </a:r>
            <a:endParaRPr sz="2500" dirty="0">
              <a:solidFill>
                <a:srgbClr val="9928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Изображение выглядит как логотип, Шрифт, текст, симв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774084F-D6BC-09ED-FA98-0FBD14155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899" y="155094"/>
            <a:ext cx="1429753" cy="1097519"/>
          </a:xfrm>
          <a:prstGeom prst="rect">
            <a:avLst/>
          </a:prstGeom>
        </p:spPr>
      </p:pic>
      <p:pic>
        <p:nvPicPr>
          <p:cNvPr id="2" name="2. 2 Дьявол_носит_Прада_отрывок">
            <a:hlinkClick r:id="" action="ppaction://media"/>
            <a:extLst>
              <a:ext uri="{FF2B5EF4-FFF2-40B4-BE49-F238E27FC236}">
                <a16:creationId xmlns:a16="http://schemas.microsoft.com/office/drawing/2014/main" id="{67DBFC57-ADB5-6045-2E85-886C140668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364" y="871065"/>
            <a:ext cx="12771755" cy="718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5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4748" y="174423"/>
            <a:ext cx="1249399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dirty="0">
                <a:solidFill>
                  <a:srgbClr val="9928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  <a:r>
              <a:rPr lang="ru-RU" sz="2500" dirty="0" err="1">
                <a:solidFill>
                  <a:srgbClr val="9928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невербалики</a:t>
            </a:r>
            <a:r>
              <a:rPr lang="ru-RU" sz="2500" dirty="0">
                <a:solidFill>
                  <a:srgbClr val="9928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из кинофильма </a:t>
            </a:r>
            <a:r>
              <a:rPr lang="en-US" sz="2500" b="1" kern="0" spc="-39" dirty="0">
                <a:solidFill>
                  <a:srgbClr val="99282E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«</a:t>
            </a:r>
            <a:r>
              <a:rPr lang="en-US" sz="2800" b="1" kern="0" spc="-39" dirty="0" err="1">
                <a:solidFill>
                  <a:srgbClr val="99282E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Диктатор</a:t>
            </a:r>
            <a:r>
              <a:rPr lang="en-US" sz="2500" b="1" kern="0" spc="-39" dirty="0">
                <a:solidFill>
                  <a:srgbClr val="99282E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»</a:t>
            </a:r>
            <a:endParaRPr sz="2500" dirty="0">
              <a:solidFill>
                <a:srgbClr val="9928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Изображение выглядит как логотип, Шрифт, текст, симв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774084F-D6BC-09ED-FA98-0FBD14155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899" y="155094"/>
            <a:ext cx="1429753" cy="1097519"/>
          </a:xfrm>
          <a:prstGeom prst="rect">
            <a:avLst/>
          </a:prstGeom>
        </p:spPr>
      </p:pic>
      <p:pic>
        <p:nvPicPr>
          <p:cNvPr id="4" name="4 Фильм Диктатор [get.gt]">
            <a:hlinkClick r:id="" action="ppaction://media"/>
            <a:extLst>
              <a:ext uri="{FF2B5EF4-FFF2-40B4-BE49-F238E27FC236}">
                <a16:creationId xmlns:a16="http://schemas.microsoft.com/office/drawing/2014/main" id="{2452BBE9-FA5F-0596-1DC0-FD1C240BDF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9684" b="9832"/>
          <a:stretch/>
        </p:blipFill>
        <p:spPr>
          <a:xfrm>
            <a:off x="201294" y="925830"/>
            <a:ext cx="14012119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0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652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652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1845350" y="3832979"/>
            <a:ext cx="5024080" cy="599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6500" b="1" kern="0" spc="-86" dirty="0" err="1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Голос</a:t>
            </a:r>
            <a:r>
              <a:rPr lang="en-US" sz="6500" b="1" kern="0" spc="-86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6500" b="1" kern="0" spc="-86" dirty="0" err="1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как</a:t>
            </a:r>
            <a:r>
              <a:rPr lang="ru-RU" sz="6500" b="1" kern="0" spc="-86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6500" b="1" kern="0" spc="-86" dirty="0" err="1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инструмент</a:t>
            </a:r>
            <a:r>
              <a:rPr lang="en-US" sz="6500" b="1" kern="0" spc="-86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6500" b="1" kern="0" spc="-86" dirty="0" err="1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влияния</a:t>
            </a:r>
            <a:endParaRPr lang="en-US" sz="6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текст, Шрифт, плакат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41E87D0-1356-63F8-48B6-8542E8544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290" y="315250"/>
            <a:ext cx="1776604" cy="136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95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7967" y="621583"/>
            <a:ext cx="6163270" cy="770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050"/>
              </a:lnSpc>
              <a:buNone/>
            </a:pPr>
            <a:r>
              <a:rPr lang="en-US" sz="4850" b="1" kern="0" spc="-146" dirty="0">
                <a:solidFill>
                  <a:srgbClr val="FFFFFF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О тренере</a:t>
            </a:r>
            <a:endParaRPr lang="en-US" sz="4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62846" y="2213610"/>
            <a:ext cx="9247108" cy="518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62846" y="2694265"/>
            <a:ext cx="9247108" cy="394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862846" y="3123621"/>
            <a:ext cx="9247108" cy="394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220813" y="1483585"/>
            <a:ext cx="9247109" cy="6124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100"/>
              </a:lnSpc>
              <a:buSzPct val="100000"/>
              <a:buFontTx/>
              <a:buChar char="•"/>
            </a:pPr>
            <a:r>
              <a:rPr lang="en-US" sz="2300" kern="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Федеральный тренер по голосу и коммуникациям от Калининграда </a:t>
            </a:r>
            <a:r>
              <a:rPr lang="en-US" sz="2300" kern="0" spc="-39" dirty="0" err="1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до</a:t>
            </a:r>
            <a:r>
              <a:rPr lang="en-US" sz="2300" kern="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Владивостока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100"/>
              </a:lnSpc>
              <a:buSzPct val="100000"/>
              <a:buFontTx/>
              <a:buChar char="•"/>
            </a:pPr>
            <a:r>
              <a:rPr lang="en-US" sz="2300" kern="0" spc="-39" dirty="0" err="1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Социальный</a:t>
            </a:r>
            <a:r>
              <a:rPr lang="en-US" sz="2300" kern="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предприниматель с 2023 года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100"/>
              </a:lnSpc>
              <a:buSzPct val="100000"/>
              <a:buFontTx/>
              <a:buChar char="•"/>
            </a:pPr>
            <a:r>
              <a:rPr lang="en-US" sz="2300" kern="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Создатель Школы Коммуникации "</a:t>
            </a:r>
            <a:r>
              <a:rPr lang="en-US" sz="2300" kern="0" spc="-39" dirty="0" err="1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Харизм</a:t>
            </a:r>
            <a:r>
              <a:rPr lang="ru-RU" sz="2300" kern="0" spc="-39" dirty="0" err="1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ия</a:t>
            </a:r>
            <a:r>
              <a:rPr lang="en-US" sz="2300" kern="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" во Владивостоке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100"/>
              </a:lnSpc>
              <a:buSzPct val="100000"/>
              <a:buFontTx/>
              <a:buChar char="•"/>
            </a:pPr>
            <a:r>
              <a:rPr lang="en-US" sz="2300" kern="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Профессиональный медиатор 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100"/>
              </a:lnSpc>
              <a:buSzPct val="100000"/>
              <a:buFontTx/>
              <a:buChar char="•"/>
            </a:pPr>
            <a:r>
              <a:rPr lang="en-US" sz="2300" kern="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Ведущая и организатор мероприятий с </a:t>
            </a:r>
            <a:r>
              <a:rPr lang="en-US" sz="2300" kern="0" spc="-39" dirty="0" err="1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опытом</a:t>
            </a:r>
            <a:r>
              <a:rPr lang="en-US" sz="2300" kern="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1</a:t>
            </a:r>
            <a:r>
              <a:rPr lang="ru-RU" sz="230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8</a:t>
            </a:r>
            <a:r>
              <a:rPr lang="en-US" sz="2300" kern="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лет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100"/>
              </a:lnSpc>
              <a:buSzPct val="100000"/>
              <a:buFontTx/>
              <a:buChar char="•"/>
            </a:pPr>
            <a:r>
              <a:rPr lang="en-US" sz="2300" kern="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Обладательница </a:t>
            </a:r>
            <a:r>
              <a:rPr lang="ru-RU" sz="2300" kern="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6</a:t>
            </a:r>
            <a:r>
              <a:rPr lang="en-US" sz="2300" kern="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-</a:t>
            </a:r>
            <a:r>
              <a:rPr lang="en-US" sz="2300" kern="0" spc="-39" dirty="0" err="1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ти</a:t>
            </a:r>
            <a:r>
              <a:rPr lang="en-US" sz="2300" kern="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образований </a:t>
            </a:r>
            <a:endParaRPr lang="ru-RU" sz="2300" kern="0" spc="-39" dirty="0">
              <a:solidFill>
                <a:srgbClr val="FFFFFF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100"/>
              </a:lnSpc>
              <a:buSzPct val="100000"/>
              <a:buFontTx/>
              <a:buChar char="•"/>
            </a:pPr>
            <a:r>
              <a:rPr lang="ru-RU" sz="2300" kern="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Брала интервью у Жерара Депардье, Катрин Денев, Бориса Грачевского, Ольги </a:t>
            </a:r>
          </a:p>
          <a:p>
            <a:pPr>
              <a:lnSpc>
                <a:spcPts val="3100"/>
              </a:lnSpc>
              <a:buSzPct val="100000"/>
            </a:pPr>
            <a:r>
              <a:rPr lang="ru-RU" sz="2300" kern="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Хохловой, Александра Васильева. </a:t>
            </a:r>
          </a:p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2300" kern="0" spc="-39" dirty="0" err="1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Член</a:t>
            </a:r>
            <a:r>
              <a:rPr lang="en-US" sz="2300" kern="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Опоры России</a:t>
            </a:r>
            <a:r>
              <a:rPr lang="ru-RU" sz="2300" kern="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с 2025 года</a:t>
            </a:r>
          </a:p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ru-RU" sz="2300" kern="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Работала на таких площадках как: «Фетисов Арена», ВДЦ «Океан», АО «РусГидро»,</a:t>
            </a:r>
          </a:p>
          <a:p>
            <a:pPr algn="l">
              <a:lnSpc>
                <a:spcPts val="3100"/>
              </a:lnSpc>
              <a:buSzPct val="100000"/>
            </a:pPr>
            <a:r>
              <a:rPr lang="ru-RU" sz="2300" kern="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Мой Бизнес (г. Владивосток, г. Уссурийск), Центр Развития Предпринимательства, </a:t>
            </a:r>
          </a:p>
          <a:p>
            <a:pPr algn="l">
              <a:lnSpc>
                <a:spcPts val="3100"/>
              </a:lnSpc>
              <a:buSzPct val="100000"/>
            </a:pPr>
            <a:r>
              <a:rPr lang="ru-RU" sz="2300" kern="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Федеральный проект «Ты Уникальная» 2025 сезон, ООО «Единая Транспортная </a:t>
            </a:r>
          </a:p>
          <a:p>
            <a:pPr algn="l">
              <a:lnSpc>
                <a:spcPts val="3100"/>
              </a:lnSpc>
              <a:buSzPct val="100000"/>
            </a:pPr>
            <a:r>
              <a:rPr lang="ru-RU" sz="2300" kern="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логистика», Центр Креативных Индустрий</a:t>
            </a:r>
            <a:r>
              <a:rPr lang="ru-RU" sz="230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ru-RU" sz="2300" kern="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«МАКИ», ПАО «Ростелеком», страхование </a:t>
            </a:r>
          </a:p>
          <a:p>
            <a:pPr algn="l">
              <a:lnSpc>
                <a:spcPts val="3100"/>
              </a:lnSpc>
              <a:buSzPct val="100000"/>
            </a:pPr>
            <a:r>
              <a:rPr lang="ru-RU" sz="2300" kern="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жизни «Капитал Лайф», </a:t>
            </a:r>
            <a:r>
              <a:rPr lang="ru-RU" sz="2300" kern="0" spc="-39" dirty="0" err="1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Гринвей</a:t>
            </a:r>
            <a:r>
              <a:rPr lang="ru-RU" sz="230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 ДВФУ в программе </a:t>
            </a:r>
            <a:r>
              <a:rPr lang="en-US" sz="230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MPA</a:t>
            </a:r>
            <a:r>
              <a:rPr lang="ru-RU" sz="230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 профсоюзных организациях </a:t>
            </a:r>
          </a:p>
          <a:p>
            <a:pPr algn="l">
              <a:lnSpc>
                <a:spcPts val="3100"/>
              </a:lnSpc>
              <a:buSzPct val="100000"/>
            </a:pPr>
            <a:r>
              <a:rPr lang="ru-RU" sz="2300" kern="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(здравоо</a:t>
            </a:r>
            <a:r>
              <a:rPr lang="ru-RU" sz="2300" spc="-39" dirty="0">
                <a:solidFill>
                  <a:srgbClr val="FFFFFF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хранение, культура, образование)</a:t>
            </a:r>
            <a:endParaRPr lang="ru-RU" sz="2300" kern="0" spc="-39" dirty="0">
              <a:solidFill>
                <a:srgbClr val="FFFFFF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Image 0">
            <a:extLst>
              <a:ext uri="{FF2B5EF4-FFF2-40B4-BE49-F238E27FC236}">
                <a16:creationId xmlns:a16="http://schemas.microsoft.com/office/drawing/2014/main" id="{C87DCF64-28BA-0409-D12E-6A02015782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180"/>
          <a:stretch/>
        </p:blipFill>
        <p:spPr bwMode="auto">
          <a:xfrm>
            <a:off x="8433963" y="99883"/>
            <a:ext cx="2253134" cy="119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1892" y="772835"/>
            <a:ext cx="5419249" cy="456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4563" y="409143"/>
            <a:ext cx="5355074" cy="758042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808470" y="1229203"/>
            <a:ext cx="6977539" cy="779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Голос — инструмент влияния предпринимателя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Один тон может оттолкнуть, другой — расположить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Через тон люди считывают статус, уверенность и энергию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Управление тонами = управление вниманием аудитории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Разные тоны помогают продавать, вдохновлять и вызывать доверие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Сильный предприниматель умеет переключать состояния голосом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857369" y="705683"/>
            <a:ext cx="12915662" cy="6818233"/>
          </a:xfrm>
          <a:prstGeom prst="roundRect">
            <a:avLst>
              <a:gd name="adj" fmla="val 1509"/>
            </a:avLst>
          </a:prstGeom>
          <a:solidFill>
            <a:srgbClr val="DADBF1"/>
          </a:solidFill>
          <a:ln w="15240">
            <a:solidFill>
              <a:srgbClr val="C0C1D7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3186351" y="4513540"/>
            <a:ext cx="12395359" cy="497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2">
            <a:extLst>
              <a:ext uri="{FF2B5EF4-FFF2-40B4-BE49-F238E27FC236}">
                <a16:creationId xmlns:a16="http://schemas.microsoft.com/office/drawing/2014/main" id="{2DC0397F-9B0D-CCB3-D878-A27E60CB7333}"/>
              </a:ext>
            </a:extLst>
          </p:cNvPr>
          <p:cNvSpPr/>
          <p:nvPr/>
        </p:nvSpPr>
        <p:spPr>
          <a:xfrm>
            <a:off x="1280160" y="520005"/>
            <a:ext cx="11772900" cy="779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alt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ru-RU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«Ты вообще собираешься это доделывать или нет?» — (Скажите дружелюбным тоном.)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ru-RU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«Мне очень спокойно и хорошо рядом с тобой.» — (Скажите авторитарным тоном.)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ru-RU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«Немедленно закройте дверь.» — (Скажите сексуальным тоном.)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ru-RU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«Я так рад вас всех видеть сегодня!» — (Скажите сосредоточенным тоном.)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ru-RU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«У нас серьёзные проблемы с финансами.» — (Скажите мотивационным тоном.)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857369" y="705683"/>
            <a:ext cx="12915662" cy="6818233"/>
          </a:xfrm>
          <a:prstGeom prst="roundRect">
            <a:avLst>
              <a:gd name="adj" fmla="val 1509"/>
            </a:avLst>
          </a:prstGeom>
          <a:solidFill>
            <a:srgbClr val="DADBF1"/>
          </a:solidFill>
          <a:ln w="15240">
            <a:solidFill>
              <a:srgbClr val="C0C1D7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3186351" y="4513540"/>
            <a:ext cx="12395359" cy="497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2">
            <a:extLst>
              <a:ext uri="{FF2B5EF4-FFF2-40B4-BE49-F238E27FC236}">
                <a16:creationId xmlns:a16="http://schemas.microsoft.com/office/drawing/2014/main" id="{2DC0397F-9B0D-CCB3-D878-A27E60CB7333}"/>
              </a:ext>
            </a:extLst>
          </p:cNvPr>
          <p:cNvSpPr/>
          <p:nvPr/>
        </p:nvSpPr>
        <p:spPr>
          <a:xfrm>
            <a:off x="1428750" y="1266824"/>
            <a:ext cx="11772900" cy="779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ru-RU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«Подпишите документы до вечера.» — (Скажите медитативным тоном.)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ru-RU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«Кажется, я влюбляюсь в тебя всё сильнее.» — (Скажите авторитарным тоном.)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ru-RU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«Ты опять всё испортил.» — (Скажите дружелюбным и тёплым тоном.)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ru-RU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«Нас ждёт очень сложный и неприятный разговор.» — (Скажите сексуальным тоном с интригой.)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ru-RU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«Я больше не хочу этим заниматься.» — (Скажите мотивационным тоном.) </a:t>
            </a:r>
          </a:p>
        </p:txBody>
      </p:sp>
    </p:spTree>
    <p:extLst>
      <p:ext uri="{BB962C8B-B14F-4D97-AF65-F5344CB8AC3E}">
        <p14:creationId xmlns:p14="http://schemas.microsoft.com/office/powerpoint/2010/main" val="91791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97122" y="917972"/>
            <a:ext cx="5419963" cy="419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200" b="1" kern="0" spc="-79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Отработка ситуаций в командах: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4597122" y="1639253"/>
            <a:ext cx="9093756" cy="5672376"/>
          </a:xfrm>
          <a:prstGeom prst="roundRect">
            <a:avLst>
              <a:gd name="adj" fmla="val 1988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4612362" y="1654493"/>
            <a:ext cx="9063276" cy="564189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4880729" y="1823085"/>
            <a:ext cx="3991094" cy="859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200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Вариант 1: </a:t>
            </a:r>
            <a:r>
              <a:rPr lang="en-US" sz="2200" b="1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Переговоры босса и подчинённого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880729" y="2843213"/>
            <a:ext cx="3991094" cy="1718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200" b="1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Ситуация:</a:t>
            </a:r>
            <a:r>
              <a:rPr lang="en-US" sz="2200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Начальник вызывает сотрудника к себе в кабинет, чтобы обсудить снижение его эффективности.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880728" y="4574858"/>
            <a:ext cx="4080391" cy="24053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00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
</a:t>
            </a:r>
            <a:r>
              <a:rPr lang="en-US" sz="2200" b="1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Задача:</a:t>
            </a:r>
            <a:r>
              <a:rPr lang="en-US" sz="2200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Один играет начальника, другой – подчинённого. Остальные наблюдают и анализируют невербальные сигналы: кто доминирует, как изменяется поза, что говорит мимика?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416177" y="1823085"/>
            <a:ext cx="3991094" cy="429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200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Вариант 2: </a:t>
            </a:r>
            <a:r>
              <a:rPr lang="en-US" sz="2200" b="1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Конфликт в кафе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9416177" y="2413635"/>
            <a:ext cx="3991094" cy="2147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200" b="1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Ситуация:</a:t>
            </a:r>
            <a:r>
              <a:rPr lang="en-US" sz="2200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Два друга встречаются в кафе, но один из них явно раздражён – он ждёт объяснений, почему другой опоздал на 40 минут.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9416176" y="4500206"/>
            <a:ext cx="4259461" cy="24053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00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
</a:t>
            </a:r>
            <a:r>
              <a:rPr lang="en-US" sz="2200" b="1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Задача:</a:t>
            </a:r>
            <a:r>
              <a:rPr lang="en-US" sz="2200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Один играет опоздавшего, другой – раздражённого друга. Наблюдающие анализируют жестикуляцию, зрительный контакт и голос: кто держит ситуацию под контролем, а кто теряет позицию?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745712" y="476132"/>
            <a:ext cx="5419963" cy="419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3500" b="1" kern="0" spc="-79" dirty="0" err="1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Отработка</a:t>
            </a:r>
            <a:r>
              <a:rPr lang="en-US" sz="3500" b="1" kern="0" spc="-79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3500" b="1" kern="0" spc="-79" dirty="0" err="1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ситуаций</a:t>
            </a:r>
            <a:r>
              <a:rPr lang="en-US" sz="3500" b="1" kern="0" spc="-79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: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845820" y="1337310"/>
            <a:ext cx="12845058" cy="6206489"/>
          </a:xfrm>
          <a:prstGeom prst="roundRect">
            <a:avLst>
              <a:gd name="adj" fmla="val 1988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120258" y="1554480"/>
            <a:ext cx="5589151" cy="859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3: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Жёсткие переговоры с клиентом</a:t>
            </a:r>
          </a:p>
          <a:p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Ситуация: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Клиент недоволен работой и требует срочно вернуть деньги за проект. Разговор начинает переходить в давление и эмоциональный конфликт.</a:t>
            </a:r>
          </a:p>
          <a:p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играет клиента, второй — предпринимателя. Наблюдающие анализируют: кто держит эмоциональную устойчивость, кто начинает оправдываться, как меняется голос, поза и зрительный контакт.</a:t>
            </a:r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1D46F43A-8E1C-F4A2-8F33-7B5525A7A456}"/>
              </a:ext>
            </a:extLst>
          </p:cNvPr>
          <p:cNvSpPr/>
          <p:nvPr/>
        </p:nvSpPr>
        <p:spPr>
          <a:xfrm>
            <a:off x="7920991" y="1554479"/>
            <a:ext cx="5589151" cy="859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4: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Разговор двух руководителей</a:t>
            </a:r>
          </a:p>
          <a:p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Ситуация: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руководителя обсуждают совместный проект. Один хочет продавить свои условия, второй — сохранить партнёрские отношения, но не уступить позицию.</a:t>
            </a:r>
          </a:p>
          <a:p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Наблюдающие анализируют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невербалику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управление пространством, силу пауз, уверенность голоса и скрытое доминирование в диалоге.</a:t>
            </a:r>
          </a:p>
        </p:txBody>
      </p:sp>
    </p:spTree>
    <p:extLst>
      <p:ext uri="{BB962C8B-B14F-4D97-AF65-F5344CB8AC3E}">
        <p14:creationId xmlns:p14="http://schemas.microsoft.com/office/powerpoint/2010/main" val="3443309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745712" y="476132"/>
            <a:ext cx="5419963" cy="419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3500" b="1" kern="0" spc="-79" dirty="0" err="1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Отработка</a:t>
            </a:r>
            <a:r>
              <a:rPr lang="en-US" sz="3500" b="1" kern="0" spc="-79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3500" b="1" kern="0" spc="-79" dirty="0" err="1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ситуаций</a:t>
            </a:r>
            <a:r>
              <a:rPr lang="en-US" sz="3500" b="1" kern="0" spc="-79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: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845820" y="1337310"/>
            <a:ext cx="12845058" cy="6206489"/>
          </a:xfrm>
          <a:prstGeom prst="roundRect">
            <a:avLst>
              <a:gd name="adj" fmla="val 1988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120258" y="1554480"/>
            <a:ext cx="5589151" cy="859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5: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Коллега перекладывает ответственность</a:t>
            </a:r>
          </a:p>
          <a:p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Ситуация: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сотрудник пытается обвинить коллегу в ошибке перед руководством, чтобы снять ответственность с себя. Второй понимает это, но старается не уйти в агрессию.</a:t>
            </a:r>
          </a:p>
          <a:p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играет обвиняющего коллегу, второй — защищающегося сотрудника. Остальные наблюдают, как тело выдаёт стресс, неуверенность или попытку давления.</a:t>
            </a:r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1D46F43A-8E1C-F4A2-8F33-7B5525A7A456}"/>
              </a:ext>
            </a:extLst>
          </p:cNvPr>
          <p:cNvSpPr/>
          <p:nvPr/>
        </p:nvSpPr>
        <p:spPr>
          <a:xfrm>
            <a:off x="7920991" y="1554479"/>
            <a:ext cx="5589151" cy="859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6: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Разговор о повышении зарплаты</a:t>
            </a:r>
          </a:p>
          <a:p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Ситуация: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 приходит к руководителю просить повышение зарплаты. Внутри есть страх отказа, но важно сохранить уверенность и ценность себя как специалиста.</a:t>
            </a:r>
          </a:p>
          <a:p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играет сотрудника, второй — руководителя. Наблюдающие анализируют: где человек теряет уверенность, как меняется голос, поза, жесты и ощущение внутренней опоры.</a:t>
            </a:r>
          </a:p>
        </p:txBody>
      </p:sp>
    </p:spTree>
    <p:extLst>
      <p:ext uri="{BB962C8B-B14F-4D97-AF65-F5344CB8AC3E}">
        <p14:creationId xmlns:p14="http://schemas.microsoft.com/office/powerpoint/2010/main" val="11568516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972800" y="1676400"/>
            <a:ext cx="3657600" cy="4876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39522" y="1262896"/>
            <a:ext cx="9093756" cy="2013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950"/>
              </a:lnSpc>
              <a:buNone/>
            </a:pPr>
            <a:r>
              <a:rPr lang="en-US" sz="3150" b="1" kern="0" spc="-95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«Вы увидели, как важно не только что мы говорим, но и как. Теперь вы лучше понимаете людей, а значит – эффективнее общаетесь!»</a:t>
            </a:r>
            <a:endParaRPr lang="en-US" sz="3150" dirty="0"/>
          </a:p>
        </p:txBody>
      </p:sp>
      <p:sp>
        <p:nvSpPr>
          <p:cNvPr id="4" name="Text 1"/>
          <p:cNvSpPr/>
          <p:nvPr/>
        </p:nvSpPr>
        <p:spPr>
          <a:xfrm>
            <a:off x="939522" y="3544372"/>
            <a:ext cx="9093756" cy="2013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950"/>
              </a:lnSpc>
              <a:buNone/>
            </a:pPr>
            <a:r>
              <a:rPr lang="en-US" sz="3150" b="1" kern="0" spc="-95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«Обладая навыками невербальной коммуникации, вы станете сильнее в переговорах, сможете «читать» людей и защищаться от манипуляций</a:t>
            </a:r>
            <a:endParaRPr lang="en-US" sz="3150" dirty="0"/>
          </a:p>
        </p:txBody>
      </p:sp>
      <p:sp>
        <p:nvSpPr>
          <p:cNvPr id="5" name="Text 2"/>
          <p:cNvSpPr/>
          <p:nvPr/>
        </p:nvSpPr>
        <p:spPr>
          <a:xfrm>
            <a:off x="939522" y="5960150"/>
            <a:ext cx="9093756" cy="1006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950"/>
              </a:lnSpc>
              <a:buNone/>
            </a:pPr>
            <a:r>
              <a:rPr lang="en-US" sz="3150" b="1" kern="0" spc="-95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Используйте эти знания – и вас уже никто не сможет обмануть!»</a:t>
            </a:r>
            <a:endParaRPr lang="en-US" sz="315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2"/>
          <p:cNvSpPr/>
          <p:nvPr/>
        </p:nvSpPr>
        <p:spPr>
          <a:xfrm>
            <a:off x="2733109" y="304034"/>
            <a:ext cx="9980612" cy="3101975"/>
          </a:xfrm>
          <a:prstGeom prst="rect">
            <a:avLst/>
          </a:prstGeom>
          <a:noFill/>
          <a:ln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ru-RU" altLang="ru-RU" sz="6000" b="1" dirty="0">
                <a:solidFill>
                  <a:srgbClr val="293148"/>
                </a:solidFill>
                <a:latin typeface="Montserrat" pitchFamily="2" charset="-52"/>
                <a:ea typeface="Montserrat" pitchFamily="2" charset="-52"/>
                <a:cs typeface="Montserrat" pitchFamily="2" charset="-52"/>
              </a:rPr>
              <a:t>Ваши впечатления?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altLang="ru-RU" sz="4800" b="1" dirty="0">
                <a:solidFill>
                  <a:srgbClr val="99282E"/>
                </a:solidFill>
                <a:latin typeface="Montserrat" pitchFamily="2" charset="-52"/>
              </a:rPr>
              <a:t>Поделитесь обратной связью в группе</a:t>
            </a:r>
            <a:endParaRPr lang="en-US" altLang="ru-RU" sz="4800" dirty="0">
              <a:solidFill>
                <a:srgbClr val="99282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F7D07A-51BA-9502-E1A7-6A02F4E00A90}"/>
              </a:ext>
            </a:extLst>
          </p:cNvPr>
          <p:cNvSpPr txBox="1"/>
          <p:nvPr/>
        </p:nvSpPr>
        <p:spPr>
          <a:xfrm>
            <a:off x="1850571" y="3666122"/>
            <a:ext cx="11745686" cy="3434273"/>
          </a:xfrm>
          <a:prstGeom prst="rect">
            <a:avLst/>
          </a:prstGeom>
          <a:noFill/>
          <a:ln w="28575">
            <a:solidFill>
              <a:srgbClr val="293148"/>
            </a:solidFill>
          </a:ln>
        </p:spPr>
        <p:txBody>
          <a:bodyPr wrap="square" rtlCol="0">
            <a:spAutoFit/>
          </a:bodyPr>
          <a:lstStyle/>
          <a:p>
            <a:pPr marL="342887" indent="-342887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182" algn="l"/>
              </a:tabLst>
            </a:pPr>
            <a:r>
              <a:rPr lang="ru-RU" sz="3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Какой инструмент коммуникации сегодня оказался для вас самым интересным?</a:t>
            </a:r>
          </a:p>
          <a:p>
            <a:pPr marL="342887" indent="-342887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182" algn="l"/>
              </a:tabLst>
            </a:pPr>
            <a:r>
              <a:rPr lang="ru-RU" sz="3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Что внедрите уже завтра после нашей встречи?</a:t>
            </a:r>
          </a:p>
          <a:p>
            <a:pPr marL="342887" indent="-342887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182" algn="l"/>
              </a:tabLst>
            </a:pPr>
            <a:r>
              <a:rPr lang="ru-RU" sz="3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 чем вы уходите с тренинга?</a:t>
            </a:r>
          </a:p>
          <a:p>
            <a:pPr marL="342887" indent="-342887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182" algn="l"/>
              </a:tabLst>
            </a:pPr>
            <a:r>
              <a:rPr lang="ru-RU" sz="3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Над чем будете работать – в чем ваша зона роста?</a:t>
            </a:r>
          </a:p>
          <a:p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2">
            <a:extLst>
              <a:ext uri="{FF2B5EF4-FFF2-40B4-BE49-F238E27FC236}">
                <a16:creationId xmlns:a16="http://schemas.microsoft.com/office/drawing/2014/main" id="{CCC7DB44-3FD3-CD99-0907-E82C0D2597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75030" y="228600"/>
            <a:ext cx="1769795" cy="130750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2"/>
          <p:cNvSpPr/>
          <p:nvPr/>
        </p:nvSpPr>
        <p:spPr>
          <a:xfrm>
            <a:off x="7162799" y="2538415"/>
            <a:ext cx="8105776" cy="3101975"/>
          </a:xfrm>
          <a:prstGeom prst="rect">
            <a:avLst/>
          </a:prstGeom>
          <a:noFill/>
          <a:ln/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ru-RU" altLang="ru-RU" sz="6600" b="1" dirty="0">
                <a:solidFill>
                  <a:srgbClr val="99282E"/>
                </a:solidFill>
                <a:latin typeface="Montserrat" pitchFamily="2" charset="-52"/>
                <a:ea typeface="Montserrat" pitchFamily="2" charset="-52"/>
                <a:cs typeface="Montserrat" pitchFamily="2" charset="-52"/>
              </a:rPr>
              <a:t>Спасибо!</a:t>
            </a:r>
          </a:p>
          <a:p>
            <a:pPr algn="ctr">
              <a:lnSpc>
                <a:spcPts val="6550"/>
              </a:lnSpc>
            </a:pPr>
            <a:r>
              <a:rPr lang="ru-RU" altLang="ru-RU" sz="5200" b="1" dirty="0">
                <a:solidFill>
                  <a:srgbClr val="293148"/>
                </a:solidFill>
                <a:latin typeface="Montserrat" pitchFamily="2" charset="-52"/>
              </a:rPr>
              <a:t>что были с нами</a:t>
            </a:r>
            <a:endParaRPr lang="en-US" altLang="ru-RU" sz="5200" dirty="0">
              <a:solidFill>
                <a:srgbClr val="293148"/>
              </a:solidFill>
            </a:endParaRPr>
          </a:p>
        </p:txBody>
      </p:sp>
      <p:pic>
        <p:nvPicPr>
          <p:cNvPr id="89092" name="Image 0"/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655072" y="1462131"/>
            <a:ext cx="7073786" cy="5305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E660F97-7F8E-E5B4-3AAA-ED3DD708B0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475030" y="228600"/>
            <a:ext cx="1769795" cy="130750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15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22829" y="908416"/>
            <a:ext cx="5052298" cy="1064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2600" b="1" i="1" kern="0" spc="-42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Чутко и эффективно направляю вас к вашим целям</a:t>
            </a:r>
            <a:endParaRPr lang="en-US" sz="26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456" y="2341900"/>
            <a:ext cx="3889891" cy="354580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7544456" y="908416"/>
            <a:ext cx="30480" cy="5509022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6" name="Text 2"/>
          <p:cNvSpPr/>
          <p:nvPr/>
        </p:nvSpPr>
        <p:spPr>
          <a:xfrm>
            <a:off x="8246983" y="6806089"/>
            <a:ext cx="5451634" cy="425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endParaRPr lang="en-US" sz="2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43999" y="0"/>
            <a:ext cx="5486400" cy="8229600"/>
            <a:chOff x="9143999" y="0"/>
            <a:chExt cx="5486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77969" y="7797385"/>
              <a:ext cx="1645581" cy="3349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3999" y="0"/>
              <a:ext cx="5486400" cy="82296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38555" y="944321"/>
            <a:ext cx="1960245" cy="13188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4150" b="0" spc="-35" dirty="0">
                <a:solidFill>
                  <a:srgbClr val="000000"/>
                </a:solidFill>
                <a:latin typeface="Malgun Gothic Semilight"/>
                <a:cs typeface="Malgun Gothic Semilight"/>
              </a:rPr>
              <a:t>&gt;</a:t>
            </a:r>
            <a:r>
              <a:rPr sz="4150" b="0" spc="-665" dirty="0">
                <a:solidFill>
                  <a:srgbClr val="000000"/>
                </a:solidFill>
                <a:latin typeface="Malgun Gothic Semilight"/>
                <a:cs typeface="Malgun Gothic Semilight"/>
              </a:rPr>
              <a:t> </a:t>
            </a:r>
            <a:r>
              <a:rPr lang="ru-RU" sz="4150" b="0" spc="-665" dirty="0">
                <a:solidFill>
                  <a:srgbClr val="000000"/>
                </a:solidFill>
                <a:latin typeface="Malgun Gothic Semilight"/>
                <a:cs typeface="Malgun Gothic Semilight"/>
              </a:rPr>
              <a:t>9 </a:t>
            </a:r>
            <a:r>
              <a:rPr sz="4150" b="0" spc="-25" dirty="0">
                <a:solidFill>
                  <a:srgbClr val="000000"/>
                </a:solidFill>
                <a:latin typeface="Malgun Gothic Semilight"/>
                <a:cs typeface="Malgun Gothic Semilight"/>
              </a:rPr>
              <a:t>00</a:t>
            </a:r>
            <a:endParaRPr sz="4150" dirty="0">
              <a:latin typeface="Malgun Gothic Semilight"/>
              <a:cs typeface="Malgun Gothic Semilight"/>
            </a:endParaRPr>
          </a:p>
          <a:p>
            <a:pPr marR="46990" algn="r">
              <a:lnSpc>
                <a:spcPct val="100000"/>
              </a:lnSpc>
              <a:spcBef>
                <a:spcPts val="215"/>
              </a:spcBef>
            </a:pPr>
            <a:r>
              <a:rPr sz="4150" b="0" spc="-35" dirty="0">
                <a:solidFill>
                  <a:srgbClr val="000000"/>
                </a:solidFill>
                <a:latin typeface="Malgun Gothic Semilight"/>
                <a:cs typeface="Malgun Gothic Semilight"/>
              </a:rPr>
              <a:t>&gt;</a:t>
            </a:r>
            <a:r>
              <a:rPr sz="4150" b="0" spc="-665" dirty="0">
                <a:solidFill>
                  <a:srgbClr val="000000"/>
                </a:solidFill>
                <a:latin typeface="Malgun Gothic Semilight"/>
                <a:cs typeface="Malgun Gothic Semilight"/>
              </a:rPr>
              <a:t> </a:t>
            </a:r>
            <a:r>
              <a:rPr sz="4150" b="0" dirty="0">
                <a:solidFill>
                  <a:srgbClr val="000000"/>
                </a:solidFill>
                <a:latin typeface="Malgun Gothic Semilight"/>
                <a:cs typeface="Malgun Gothic Semilight"/>
              </a:rPr>
              <a:t>1</a:t>
            </a:r>
            <a:r>
              <a:rPr sz="4150" b="0" spc="-565" dirty="0">
                <a:solidFill>
                  <a:srgbClr val="000000"/>
                </a:solidFill>
                <a:latin typeface="Malgun Gothic Semilight"/>
                <a:cs typeface="Malgun Gothic Semilight"/>
              </a:rPr>
              <a:t> </a:t>
            </a:r>
            <a:r>
              <a:rPr lang="ru-RU" sz="4150" b="0" dirty="0">
                <a:solidFill>
                  <a:srgbClr val="000000"/>
                </a:solidFill>
                <a:latin typeface="Malgun Gothic Semilight"/>
                <a:cs typeface="Malgun Gothic Semilight"/>
              </a:rPr>
              <a:t>8</a:t>
            </a:r>
            <a:r>
              <a:rPr sz="4150" b="0" spc="-270" dirty="0">
                <a:solidFill>
                  <a:srgbClr val="000000"/>
                </a:solidFill>
                <a:latin typeface="Malgun Gothic Semilight"/>
                <a:cs typeface="Malgun Gothic Semilight"/>
              </a:rPr>
              <a:t> </a:t>
            </a:r>
            <a:r>
              <a:rPr sz="4150" b="0" spc="85" dirty="0">
                <a:solidFill>
                  <a:srgbClr val="000000"/>
                </a:solidFill>
                <a:latin typeface="Malgun Gothic Semilight"/>
                <a:cs typeface="Malgun Gothic Semilight"/>
              </a:rPr>
              <a:t>лет</a:t>
            </a:r>
            <a:endParaRPr sz="4150" dirty="0">
              <a:latin typeface="Malgun Gothic Semilight"/>
              <a:cs typeface="Malgun Gothic Semi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89835" y="2266314"/>
            <a:ext cx="1009015" cy="658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50" spc="-35" dirty="0">
                <a:latin typeface="Malgun Gothic Semilight"/>
                <a:cs typeface="Malgun Gothic Semilight"/>
              </a:rPr>
              <a:t>&gt;</a:t>
            </a:r>
            <a:r>
              <a:rPr sz="4150" spc="-660" dirty="0">
                <a:latin typeface="Malgun Gothic Semilight"/>
                <a:cs typeface="Malgun Gothic Semilight"/>
              </a:rPr>
              <a:t> </a:t>
            </a:r>
            <a:r>
              <a:rPr lang="ru-RU" sz="4150" spc="-660" dirty="0">
                <a:latin typeface="Malgun Gothic Semilight"/>
                <a:cs typeface="Malgun Gothic Semilight"/>
              </a:rPr>
              <a:t>7</a:t>
            </a:r>
            <a:r>
              <a:rPr sz="4150" spc="-25" dirty="0">
                <a:latin typeface="Malgun Gothic Semilight"/>
                <a:cs typeface="Malgun Gothic Semilight"/>
              </a:rPr>
              <a:t>0</a:t>
            </a:r>
            <a:endParaRPr sz="4150" dirty="0">
              <a:latin typeface="Malgun Gothic Semilight"/>
              <a:cs typeface="Malgun Gothic Semi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18357" y="1028192"/>
            <a:ext cx="2931160" cy="4133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50" spc="-50" dirty="0">
                <a:solidFill>
                  <a:srgbClr val="272424"/>
                </a:solidFill>
                <a:latin typeface="Times New Roman"/>
                <a:cs typeface="Times New Roman"/>
              </a:rPr>
              <a:t>участников</a:t>
            </a:r>
            <a:r>
              <a:rPr sz="2550" spc="-75" dirty="0">
                <a:solidFill>
                  <a:srgbClr val="272424"/>
                </a:solidFill>
                <a:latin typeface="Times New Roman"/>
                <a:cs typeface="Times New Roman"/>
              </a:rPr>
              <a:t> </a:t>
            </a:r>
            <a:r>
              <a:rPr sz="2550" spc="-25" dirty="0">
                <a:solidFill>
                  <a:srgbClr val="272424"/>
                </a:solidFill>
                <a:latin typeface="Times New Roman"/>
                <a:cs typeface="Times New Roman"/>
              </a:rPr>
              <a:t>программ</a:t>
            </a:r>
            <a:endParaRPr sz="25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18357" y="1792935"/>
            <a:ext cx="2129155" cy="4140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50" dirty="0">
                <a:solidFill>
                  <a:srgbClr val="272424"/>
                </a:solidFill>
                <a:latin typeface="Times New Roman"/>
                <a:cs typeface="Times New Roman"/>
              </a:rPr>
              <a:t>в</a:t>
            </a:r>
            <a:r>
              <a:rPr sz="2550" spc="-90" dirty="0">
                <a:solidFill>
                  <a:srgbClr val="272424"/>
                </a:solidFill>
                <a:latin typeface="Times New Roman"/>
                <a:cs typeface="Times New Roman"/>
              </a:rPr>
              <a:t> </a:t>
            </a:r>
            <a:r>
              <a:rPr sz="2550" spc="-40" dirty="0">
                <a:solidFill>
                  <a:srgbClr val="272424"/>
                </a:solidFill>
                <a:latin typeface="Times New Roman"/>
                <a:cs typeface="Times New Roman"/>
              </a:rPr>
              <a:t>преподавании</a:t>
            </a:r>
            <a:endParaRPr sz="25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18357" y="2558541"/>
            <a:ext cx="3537585" cy="4133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550" spc="-45" dirty="0">
                <a:solidFill>
                  <a:srgbClr val="272424"/>
                </a:solidFill>
                <a:latin typeface="Times New Roman"/>
                <a:cs typeface="Times New Roman"/>
              </a:rPr>
              <a:t>провела</a:t>
            </a:r>
            <a:r>
              <a:rPr sz="2550" spc="-35" dirty="0">
                <a:solidFill>
                  <a:srgbClr val="272424"/>
                </a:solidFill>
                <a:latin typeface="Times New Roman"/>
                <a:cs typeface="Times New Roman"/>
              </a:rPr>
              <a:t> </a:t>
            </a:r>
            <a:r>
              <a:rPr sz="2550" spc="-60" dirty="0">
                <a:solidFill>
                  <a:srgbClr val="272424"/>
                </a:solidFill>
                <a:latin typeface="Times New Roman"/>
                <a:cs typeface="Times New Roman"/>
              </a:rPr>
              <a:t>бизнес-</a:t>
            </a:r>
            <a:r>
              <a:rPr sz="2550" spc="-20" dirty="0">
                <a:solidFill>
                  <a:srgbClr val="272424"/>
                </a:solidFill>
                <a:latin typeface="Times New Roman"/>
                <a:cs typeface="Times New Roman"/>
              </a:rPr>
              <a:t>тренингов</a:t>
            </a:r>
            <a:endParaRPr sz="25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10539" y="3620211"/>
            <a:ext cx="2430780" cy="4140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50" b="1" spc="-40" dirty="0">
                <a:solidFill>
                  <a:srgbClr val="272424"/>
                </a:solidFill>
                <a:latin typeface="Times New Roman"/>
                <a:cs typeface="Times New Roman"/>
              </a:rPr>
              <a:t>Среди</a:t>
            </a:r>
            <a:r>
              <a:rPr sz="2550" b="1" spc="-85" dirty="0">
                <a:solidFill>
                  <a:srgbClr val="272424"/>
                </a:solidFill>
                <a:latin typeface="Times New Roman"/>
                <a:cs typeface="Times New Roman"/>
              </a:rPr>
              <a:t> </a:t>
            </a:r>
            <a:r>
              <a:rPr sz="2550" b="1" spc="-35" dirty="0">
                <a:solidFill>
                  <a:srgbClr val="272424"/>
                </a:solidFill>
                <a:latin typeface="Times New Roman"/>
                <a:cs typeface="Times New Roman"/>
              </a:rPr>
              <a:t>клиентов:</a:t>
            </a:r>
            <a:endParaRPr sz="2550">
              <a:latin typeface="Times New Roman"/>
              <a:cs typeface="Times New Roman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9712" y="4578001"/>
            <a:ext cx="7220743" cy="30008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939522" y="1283256"/>
            <a:ext cx="12751356" cy="429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939522" y="2014776"/>
            <a:ext cx="12751356" cy="429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939522" y="2847023"/>
            <a:ext cx="12751356" cy="1677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600"/>
              </a:lnSpc>
              <a:buNone/>
            </a:pPr>
            <a:r>
              <a:rPr lang="en-US" sz="5250" b="1" kern="0" spc="-159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Читаем людей без слов: искусство невербальных переговоров</a:t>
            </a:r>
            <a:endParaRPr lang="en-US" sz="5250" dirty="0"/>
          </a:p>
        </p:txBody>
      </p:sp>
      <p:sp>
        <p:nvSpPr>
          <p:cNvPr id="7" name="Text 4"/>
          <p:cNvSpPr/>
          <p:nvPr/>
        </p:nvSpPr>
        <p:spPr>
          <a:xfrm>
            <a:off x="939522" y="4927521"/>
            <a:ext cx="12751356" cy="429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939522" y="5659041"/>
            <a:ext cx="12751356" cy="429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endParaRPr lang="en-US" sz="2100" dirty="0"/>
          </a:p>
        </p:txBody>
      </p:sp>
      <p:sp>
        <p:nvSpPr>
          <p:cNvPr id="9" name="Shape 6"/>
          <p:cNvSpPr/>
          <p:nvPr/>
        </p:nvSpPr>
        <p:spPr>
          <a:xfrm>
            <a:off x="939522" y="6390561"/>
            <a:ext cx="12751356" cy="797243"/>
          </a:xfrm>
          <a:prstGeom prst="roundRect">
            <a:avLst>
              <a:gd name="adj" fmla="val 14142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954762" y="6405801"/>
            <a:ext cx="12720876" cy="76676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1223248" y="6574393"/>
            <a:ext cx="5711666" cy="429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100" kern="0" spc="-42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+7 984 153 70 19 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7479268" y="6574393"/>
            <a:ext cx="5928003" cy="429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100" kern="0" spc="-42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ksv-ko@mail.ru</a:t>
            </a:r>
            <a:endParaRPr lang="en-US" sz="2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2286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630698" y="1199555"/>
            <a:ext cx="5368885" cy="671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250"/>
              </a:lnSpc>
              <a:buNone/>
            </a:pPr>
            <a:r>
              <a:rPr lang="en-US" sz="3500" b="1" kern="0" spc="-127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Сегодня разберем: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39522" y="2138958"/>
            <a:ext cx="12751356" cy="429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350"/>
              </a:lnSpc>
              <a:buSzPct val="100000"/>
              <a:buFont typeface="+mj-lt"/>
              <a:buAutoNum type="arabicPeriod"/>
            </a:pPr>
            <a:r>
              <a:rPr lang="en-US" sz="2800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Чтение невербальных сигналов — как понимать эмоции и намерения без слов.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39522" y="2662476"/>
            <a:ext cx="12751356" cy="429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350"/>
              </a:lnSpc>
              <a:buSzPct val="100000"/>
              <a:buFont typeface="+mj-lt"/>
              <a:buAutoNum type="arabicPeriod" startAt="2"/>
            </a:pPr>
            <a:r>
              <a:rPr lang="en-US" sz="2800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Разоблачение манипуляций — какие жесты выдают скрытые уловки оппонента.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39522" y="3185993"/>
            <a:ext cx="12751356" cy="429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350"/>
              </a:lnSpc>
              <a:buSzPct val="100000"/>
              <a:buFont typeface="+mj-lt"/>
              <a:buAutoNum type="arabicPeriod" startAt="3"/>
            </a:pPr>
            <a:r>
              <a:rPr lang="en-US" sz="2800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Сила уверенной позы — как одним движением повысить свой статус.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939522" y="3709511"/>
            <a:ext cx="12751356" cy="429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350"/>
              </a:lnSpc>
              <a:buSzPct val="100000"/>
              <a:buFont typeface="+mj-lt"/>
              <a:buAutoNum type="arabicPeriod" startAt="4"/>
            </a:pPr>
            <a:r>
              <a:rPr lang="en-US" sz="2800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Практика и разбор кейсов — научимся видеть «подводные камни» общения.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39522" y="4233029"/>
            <a:ext cx="12751356" cy="859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350"/>
              </a:lnSpc>
              <a:buSzPct val="100000"/>
              <a:buFont typeface="+mj-lt"/>
              <a:buAutoNum type="arabicPeriod" startAt="5"/>
            </a:pPr>
            <a:r>
              <a:rPr lang="en-US" sz="2800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Голос и влияние — какие интонации убеждают, а какие отталкивают, как звучать уверенно, даже если внутри есть волнение!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939522" y="5394127"/>
            <a:ext cx="12751356" cy="536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939522" y="6232803"/>
            <a:ext cx="12751356" cy="797243"/>
          </a:xfrm>
          <a:prstGeom prst="roundRect">
            <a:avLst>
              <a:gd name="adj" fmla="val 14142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954762" y="6248043"/>
            <a:ext cx="12720876" cy="76676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10"/>
          <p:cNvSpPr/>
          <p:nvPr/>
        </p:nvSpPr>
        <p:spPr>
          <a:xfrm>
            <a:off x="1223248" y="6416635"/>
            <a:ext cx="5711666" cy="429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800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+7 984 153 70 19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479268" y="6416635"/>
            <a:ext cx="5928003" cy="429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800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ksv-ko@mail.ru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630698" y="1215985"/>
            <a:ext cx="5368885" cy="671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250"/>
              </a:lnSpc>
              <a:buNone/>
            </a:pPr>
            <a:r>
              <a:rPr lang="en-US" sz="4200" b="1" kern="0" spc="-127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Метасообщение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319" y="2490907"/>
            <a:ext cx="581620" cy="58162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1831" y="2490907"/>
            <a:ext cx="581620" cy="581620"/>
          </a:xfrm>
          <a:prstGeom prst="rect">
            <a:avLst/>
          </a:prstGeom>
        </p:spPr>
      </p:pic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8343" y="2490907"/>
            <a:ext cx="581620" cy="581620"/>
          </a:xfrm>
          <a:prstGeom prst="rect">
            <a:avLst/>
          </a:prstGeom>
        </p:spPr>
      </p:pic>
      <p:sp>
        <p:nvSpPr>
          <p:cNvPr id="8" name="Shape 2"/>
          <p:cNvSpPr/>
          <p:nvPr/>
        </p:nvSpPr>
        <p:spPr>
          <a:xfrm>
            <a:off x="939522" y="3676412"/>
            <a:ext cx="4071580" cy="2238018"/>
          </a:xfrm>
          <a:prstGeom prst="roundRect">
            <a:avLst>
              <a:gd name="adj" fmla="val 5038"/>
            </a:avLst>
          </a:prstGeom>
          <a:solidFill>
            <a:srgbClr val="0260BA"/>
          </a:solidFill>
          <a:ln w="15240">
            <a:solidFill>
              <a:srgbClr val="1B79D3"/>
            </a:solidFill>
            <a:prstDash val="solid"/>
          </a:ln>
        </p:spPr>
      </p:sp>
      <p:sp>
        <p:nvSpPr>
          <p:cNvPr id="9" name="Text 3"/>
          <p:cNvSpPr/>
          <p:nvPr/>
        </p:nvSpPr>
        <p:spPr>
          <a:xfrm>
            <a:off x="1223129" y="3960019"/>
            <a:ext cx="3504367" cy="503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b="1" kern="0" spc="-95" dirty="0">
                <a:solidFill>
                  <a:srgbClr val="FFFFFF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НВК - тело </a:t>
            </a:r>
            <a:endParaRPr lang="en-US" sz="3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4"/>
          <p:cNvSpPr/>
          <p:nvPr/>
        </p:nvSpPr>
        <p:spPr>
          <a:xfrm>
            <a:off x="1223129" y="4624268"/>
            <a:ext cx="3504367" cy="1006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b="1" kern="0" spc="-95" dirty="0">
                <a:solidFill>
                  <a:srgbClr val="FFFFFF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(невербальная коммуникация)</a:t>
            </a:r>
            <a:endParaRPr lang="en-US" sz="3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5"/>
          <p:cNvSpPr/>
          <p:nvPr/>
        </p:nvSpPr>
        <p:spPr>
          <a:xfrm>
            <a:off x="5279469" y="3676412"/>
            <a:ext cx="4071580" cy="2238018"/>
          </a:xfrm>
          <a:prstGeom prst="roundRect">
            <a:avLst>
              <a:gd name="adj" fmla="val 5038"/>
            </a:avLst>
          </a:prstGeom>
          <a:solidFill>
            <a:srgbClr val="FFA44F"/>
          </a:solidFill>
          <a:ln w="15240">
            <a:solidFill>
              <a:srgbClr val="E58A35"/>
            </a:solidFill>
            <a:prstDash val="solid"/>
          </a:ln>
        </p:spPr>
      </p:sp>
      <p:sp>
        <p:nvSpPr>
          <p:cNvPr id="12" name="Text 6"/>
          <p:cNvSpPr/>
          <p:nvPr/>
        </p:nvSpPr>
        <p:spPr>
          <a:xfrm>
            <a:off x="5563076" y="3960019"/>
            <a:ext cx="3504367" cy="15098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b="1" kern="0" spc="-95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ПВК -голос (паравербальная коммуникация)</a:t>
            </a:r>
            <a:endParaRPr lang="en-US" sz="3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7"/>
          <p:cNvSpPr/>
          <p:nvPr/>
        </p:nvSpPr>
        <p:spPr>
          <a:xfrm>
            <a:off x="9619417" y="3676412"/>
            <a:ext cx="4071580" cy="2238018"/>
          </a:xfrm>
          <a:prstGeom prst="roundRect">
            <a:avLst>
              <a:gd name="adj" fmla="val 5038"/>
            </a:avLst>
          </a:prstGeom>
          <a:solidFill>
            <a:srgbClr val="0260BA"/>
          </a:solidFill>
          <a:ln w="15240">
            <a:solidFill>
              <a:srgbClr val="1B79D3"/>
            </a:solidFill>
            <a:prstDash val="solid"/>
          </a:ln>
        </p:spPr>
      </p:sp>
      <p:sp>
        <p:nvSpPr>
          <p:cNvPr id="14" name="Text 8"/>
          <p:cNvSpPr/>
          <p:nvPr/>
        </p:nvSpPr>
        <p:spPr>
          <a:xfrm>
            <a:off x="9903023" y="3960019"/>
            <a:ext cx="3504367" cy="503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b="1" kern="0" spc="-95" dirty="0">
                <a:solidFill>
                  <a:srgbClr val="FFFFFF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ВК - слова</a:t>
            </a:r>
            <a:endParaRPr lang="en-US" sz="3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9903023" y="4624268"/>
            <a:ext cx="3504367" cy="1006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b="1" kern="0" spc="-95" dirty="0">
                <a:solidFill>
                  <a:srgbClr val="FFFFFF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(вербальная коммуникация)</a:t>
            </a:r>
            <a:endParaRPr lang="en-US" sz="3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0"/>
          <p:cNvSpPr/>
          <p:nvPr/>
        </p:nvSpPr>
        <p:spPr>
          <a:xfrm>
            <a:off x="939522" y="6216372"/>
            <a:ext cx="12751356" cy="797243"/>
          </a:xfrm>
          <a:prstGeom prst="roundRect">
            <a:avLst>
              <a:gd name="adj" fmla="val 14142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17" name="Shape 11"/>
          <p:cNvSpPr/>
          <p:nvPr/>
        </p:nvSpPr>
        <p:spPr>
          <a:xfrm>
            <a:off x="954762" y="6231612"/>
            <a:ext cx="12720876" cy="76676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2"/>
          <p:cNvSpPr/>
          <p:nvPr/>
        </p:nvSpPr>
        <p:spPr>
          <a:xfrm>
            <a:off x="1223248" y="6400205"/>
            <a:ext cx="5711666" cy="429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100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+7 984 153 70 19 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7479268" y="6400205"/>
            <a:ext cx="5928003" cy="429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100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ksv-ko@mail.ru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 descr="Изображение выглядит как логотип, Шрифт, текст, симв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42272B7-A52E-8BDB-9121-CC555EBC9D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2"/>
          <a:stretch/>
        </p:blipFill>
        <p:spPr>
          <a:xfrm>
            <a:off x="12394731" y="354330"/>
            <a:ext cx="1857407" cy="6057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63560" y="869156"/>
            <a:ext cx="12903279" cy="1233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850" b="1" kern="0" spc="-117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Как научиться правильно интерпретировать невербальные сигналы?</a:t>
            </a:r>
            <a:endParaRPr lang="en-US" sz="3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913" y="2657951"/>
            <a:ext cx="534591" cy="534591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406" y="2657951"/>
            <a:ext cx="534591" cy="534591"/>
          </a:xfrm>
          <a:prstGeom prst="rect">
            <a:avLst/>
          </a:prstGeom>
        </p:spPr>
      </p:pic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5017" y="2657951"/>
            <a:ext cx="534591" cy="534591"/>
          </a:xfrm>
          <a:prstGeom prst="rect">
            <a:avLst/>
          </a:prstGeom>
        </p:spPr>
      </p:pic>
      <p:sp>
        <p:nvSpPr>
          <p:cNvPr id="8" name="Shape 2"/>
          <p:cNvSpPr/>
          <p:nvPr/>
        </p:nvSpPr>
        <p:spPr>
          <a:xfrm>
            <a:off x="863560" y="3747611"/>
            <a:ext cx="4136588" cy="2598896"/>
          </a:xfrm>
          <a:prstGeom prst="roundRect">
            <a:avLst>
              <a:gd name="adj" fmla="val 3988"/>
            </a:avLst>
          </a:prstGeom>
          <a:solidFill>
            <a:srgbClr val="0260BA"/>
          </a:solidFill>
          <a:ln w="15240">
            <a:solidFill>
              <a:srgbClr val="1B79D3"/>
            </a:solidFill>
            <a:prstDash val="solid"/>
          </a:ln>
        </p:spPr>
      </p:sp>
      <p:sp>
        <p:nvSpPr>
          <p:cNvPr id="9" name="Text 3"/>
          <p:cNvSpPr/>
          <p:nvPr/>
        </p:nvSpPr>
        <p:spPr>
          <a:xfrm>
            <a:off x="1125498" y="4009549"/>
            <a:ext cx="3612713" cy="15416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400" b="1" kern="0" spc="-73" dirty="0">
                <a:solidFill>
                  <a:srgbClr val="FFFFFF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Зрительный контакт
может помочь определить, насколько человек внимателен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4"/>
          <p:cNvSpPr/>
          <p:nvPr/>
        </p:nvSpPr>
        <p:spPr>
          <a:xfrm>
            <a:off x="5246846" y="3747611"/>
            <a:ext cx="4136588" cy="2598896"/>
          </a:xfrm>
          <a:prstGeom prst="roundRect">
            <a:avLst>
              <a:gd name="adj" fmla="val 3988"/>
            </a:avLst>
          </a:prstGeom>
          <a:solidFill>
            <a:srgbClr val="FFA44F"/>
          </a:solidFill>
          <a:ln w="15240">
            <a:solidFill>
              <a:srgbClr val="E58A35"/>
            </a:solidFill>
            <a:prstDash val="solid"/>
          </a:ln>
        </p:spPr>
      </p:sp>
      <p:sp>
        <p:nvSpPr>
          <p:cNvPr id="11" name="Text 5"/>
          <p:cNvSpPr/>
          <p:nvPr/>
        </p:nvSpPr>
        <p:spPr>
          <a:xfrm>
            <a:off x="5772983" y="4009549"/>
            <a:ext cx="3084195" cy="3854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400" b="1" kern="0" spc="-73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Язык тела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5508784" y="4542949"/>
            <a:ext cx="3612713" cy="15416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400" b="1" kern="0" spc="-73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поза может помочь понять, насколько человек заинтересован и вовлечен в разговор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7"/>
          <p:cNvSpPr/>
          <p:nvPr/>
        </p:nvSpPr>
        <p:spPr>
          <a:xfrm>
            <a:off x="9630132" y="3747611"/>
            <a:ext cx="4136588" cy="2598896"/>
          </a:xfrm>
          <a:prstGeom prst="roundRect">
            <a:avLst>
              <a:gd name="adj" fmla="val 3988"/>
            </a:avLst>
          </a:prstGeom>
          <a:solidFill>
            <a:srgbClr val="0260BA"/>
          </a:solidFill>
          <a:ln w="15240">
            <a:solidFill>
              <a:srgbClr val="1B79D3"/>
            </a:solidFill>
            <a:prstDash val="solid"/>
          </a:ln>
        </p:spPr>
      </p:sp>
      <p:sp>
        <p:nvSpPr>
          <p:cNvPr id="14" name="Text 8"/>
          <p:cNvSpPr/>
          <p:nvPr/>
        </p:nvSpPr>
        <p:spPr>
          <a:xfrm>
            <a:off x="9892070" y="4009549"/>
            <a:ext cx="3612713" cy="19270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400" b="1" kern="0" spc="-73" dirty="0">
                <a:solidFill>
                  <a:srgbClr val="FFFFFF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Голос 
тон голоса может намекнуть на  эмоциональное состояние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9"/>
          <p:cNvSpPr/>
          <p:nvPr/>
        </p:nvSpPr>
        <p:spPr>
          <a:xfrm>
            <a:off x="863560" y="6624042"/>
            <a:ext cx="12903279" cy="736402"/>
          </a:xfrm>
          <a:prstGeom prst="roundRect">
            <a:avLst>
              <a:gd name="adj" fmla="val 14073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16" name="Shape 10"/>
          <p:cNvSpPr/>
          <p:nvPr/>
        </p:nvSpPr>
        <p:spPr>
          <a:xfrm>
            <a:off x="878800" y="6639282"/>
            <a:ext cx="12872799" cy="7059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7" name="Text 11"/>
          <p:cNvSpPr/>
          <p:nvPr/>
        </p:nvSpPr>
        <p:spPr>
          <a:xfrm>
            <a:off x="1125498" y="6794897"/>
            <a:ext cx="5829776" cy="3946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+7 984 153 70 19 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7456289" y="6794897"/>
            <a:ext cx="6048613" cy="3946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ksv-ko@mail.ru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 descr="Изображение выглядит как логотип, Шрифт, текст, симв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4208DF7-6D73-86B4-5297-08F8F6D0DB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2"/>
          <a:stretch/>
        </p:blipFill>
        <p:spPr>
          <a:xfrm>
            <a:off x="12576198" y="185559"/>
            <a:ext cx="1857407" cy="6057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849047" y="862013"/>
            <a:ext cx="8932307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00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Ваше тело говорит громче слов</a:t>
            </a:r>
            <a:endParaRPr lang="en-US" sz="5000" dirty="0"/>
          </a:p>
        </p:txBody>
      </p:sp>
      <p:sp>
        <p:nvSpPr>
          <p:cNvPr id="3" name="Text 1"/>
          <p:cNvSpPr/>
          <p:nvPr/>
        </p:nvSpPr>
        <p:spPr>
          <a:xfrm>
            <a:off x="749260" y="2003703"/>
            <a:ext cx="131318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2F2F2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Прежде чем вы произнесёте первое слово, вы уже говорите. Тело, взгляд, энергия — всё это работает на вас или против вас.</a:t>
            </a:r>
            <a:endParaRPr lang="en-US" sz="1650" dirty="0"/>
          </a:p>
        </p:txBody>
      </p:sp>
      <p:sp>
        <p:nvSpPr>
          <p:cNvPr id="4" name="Shape 2"/>
          <p:cNvSpPr/>
          <p:nvPr/>
        </p:nvSpPr>
        <p:spPr>
          <a:xfrm>
            <a:off x="749260" y="2940844"/>
            <a:ext cx="4234577" cy="2112050"/>
          </a:xfrm>
          <a:prstGeom prst="roundRect">
            <a:avLst>
              <a:gd name="adj" fmla="val 1521"/>
            </a:avLst>
          </a:prstGeom>
          <a:solidFill>
            <a:srgbClr val="4D1529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5" name="Shape 3"/>
          <p:cNvSpPr/>
          <p:nvPr/>
        </p:nvSpPr>
        <p:spPr>
          <a:xfrm>
            <a:off x="963335" y="3143488"/>
            <a:ext cx="642223" cy="642223"/>
          </a:xfrm>
          <a:prstGeom prst="roundRect">
            <a:avLst>
              <a:gd name="adj" fmla="val 14236621"/>
            </a:avLst>
          </a:prstGeom>
          <a:solidFill>
            <a:srgbClr val="FFB393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9904" y="3320058"/>
            <a:ext cx="288965" cy="28896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63335" y="399978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2F2F2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Выход и позиция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63335" y="4484965"/>
            <a:ext cx="3806428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2F2F2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Как вы занимаете пространство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5197912" y="2929414"/>
            <a:ext cx="4234577" cy="2112050"/>
          </a:xfrm>
          <a:prstGeom prst="roundRect">
            <a:avLst>
              <a:gd name="adj" fmla="val 1521"/>
            </a:avLst>
          </a:prstGeom>
          <a:solidFill>
            <a:srgbClr val="4D1529"/>
          </a:solidFill>
          <a:ln/>
        </p:spPr>
      </p:sp>
      <p:sp>
        <p:nvSpPr>
          <p:cNvPr id="10" name="Shape 7"/>
          <p:cNvSpPr/>
          <p:nvPr/>
        </p:nvSpPr>
        <p:spPr>
          <a:xfrm>
            <a:off x="5411986" y="3143488"/>
            <a:ext cx="642223" cy="642223"/>
          </a:xfrm>
          <a:prstGeom prst="roundRect">
            <a:avLst>
              <a:gd name="adj" fmla="val 14236621"/>
            </a:avLst>
          </a:prstGeom>
          <a:solidFill>
            <a:srgbClr val="FFB393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88556" y="3320058"/>
            <a:ext cx="288965" cy="288965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11986" y="3999786"/>
            <a:ext cx="2968704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2F2F2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Зрительный контакт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5411986" y="4484965"/>
            <a:ext cx="3806428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2F2F2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Воронка внимания на жюри</a:t>
            </a:r>
            <a:endParaRPr lang="en-US" sz="1650" dirty="0"/>
          </a:p>
        </p:txBody>
      </p:sp>
      <p:sp>
        <p:nvSpPr>
          <p:cNvPr id="14" name="Shape 10"/>
          <p:cNvSpPr/>
          <p:nvPr/>
        </p:nvSpPr>
        <p:spPr>
          <a:xfrm>
            <a:off x="9646563" y="2929414"/>
            <a:ext cx="4234577" cy="2112050"/>
          </a:xfrm>
          <a:prstGeom prst="roundRect">
            <a:avLst>
              <a:gd name="adj" fmla="val 1521"/>
            </a:avLst>
          </a:prstGeom>
          <a:solidFill>
            <a:srgbClr val="4D1529"/>
          </a:solidFill>
          <a:ln/>
        </p:spPr>
      </p:sp>
      <p:sp>
        <p:nvSpPr>
          <p:cNvPr id="15" name="Shape 11"/>
          <p:cNvSpPr/>
          <p:nvPr/>
        </p:nvSpPr>
        <p:spPr>
          <a:xfrm>
            <a:off x="9860637" y="3143488"/>
            <a:ext cx="642223" cy="642223"/>
          </a:xfrm>
          <a:prstGeom prst="roundRect">
            <a:avLst>
              <a:gd name="adj" fmla="val 14236621"/>
            </a:avLst>
          </a:prstGeom>
          <a:solidFill>
            <a:srgbClr val="FFB393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37207" y="3320058"/>
            <a:ext cx="288965" cy="288965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60637" y="399978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2F2F2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Жестикуляция</a:t>
            </a:r>
            <a:endParaRPr lang="en-US" sz="2200" dirty="0"/>
          </a:p>
        </p:txBody>
      </p:sp>
      <p:sp>
        <p:nvSpPr>
          <p:cNvPr id="18" name="Text 13"/>
          <p:cNvSpPr/>
          <p:nvPr/>
        </p:nvSpPr>
        <p:spPr>
          <a:xfrm>
            <a:off x="9860637" y="4484965"/>
            <a:ext cx="3806428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2F2F2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Руки как инструмент власти</a:t>
            </a:r>
            <a:endParaRPr lang="en-US" sz="1650" dirty="0"/>
          </a:p>
        </p:txBody>
      </p:sp>
      <p:sp>
        <p:nvSpPr>
          <p:cNvPr id="19" name="Shape 14"/>
          <p:cNvSpPr/>
          <p:nvPr/>
        </p:nvSpPr>
        <p:spPr>
          <a:xfrm>
            <a:off x="749260" y="5255538"/>
            <a:ext cx="6458903" cy="2112050"/>
          </a:xfrm>
          <a:prstGeom prst="roundRect">
            <a:avLst>
              <a:gd name="adj" fmla="val 1521"/>
            </a:avLst>
          </a:prstGeom>
          <a:solidFill>
            <a:srgbClr val="4D1529"/>
          </a:solidFill>
          <a:ln/>
        </p:spPr>
      </p:sp>
      <p:sp>
        <p:nvSpPr>
          <p:cNvPr id="20" name="Shape 15"/>
          <p:cNvSpPr/>
          <p:nvPr/>
        </p:nvSpPr>
        <p:spPr>
          <a:xfrm>
            <a:off x="963335" y="5469612"/>
            <a:ext cx="642223" cy="642223"/>
          </a:xfrm>
          <a:prstGeom prst="roundRect">
            <a:avLst>
              <a:gd name="adj" fmla="val 14236621"/>
            </a:avLst>
          </a:prstGeom>
          <a:solidFill>
            <a:srgbClr val="FFB393"/>
          </a:solidFill>
          <a:ln/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9904" y="5646182"/>
            <a:ext cx="288965" cy="288965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963335" y="6325910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2F2F2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Мимика и улыбка</a:t>
            </a:r>
            <a:endParaRPr lang="en-US" sz="2200" dirty="0"/>
          </a:p>
        </p:txBody>
      </p:sp>
      <p:sp>
        <p:nvSpPr>
          <p:cNvPr id="23" name="Text 17"/>
          <p:cNvSpPr/>
          <p:nvPr/>
        </p:nvSpPr>
        <p:spPr>
          <a:xfrm>
            <a:off x="963335" y="6811089"/>
            <a:ext cx="6030754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2F2F2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Эмоциональный якорь для зала</a:t>
            </a:r>
            <a:endParaRPr lang="en-US" sz="1650" dirty="0"/>
          </a:p>
        </p:txBody>
      </p:sp>
      <p:sp>
        <p:nvSpPr>
          <p:cNvPr id="24" name="Shape 18"/>
          <p:cNvSpPr/>
          <p:nvPr/>
        </p:nvSpPr>
        <p:spPr>
          <a:xfrm>
            <a:off x="7422237" y="5255538"/>
            <a:ext cx="6458903" cy="2112050"/>
          </a:xfrm>
          <a:prstGeom prst="roundRect">
            <a:avLst>
              <a:gd name="adj" fmla="val 1521"/>
            </a:avLst>
          </a:prstGeom>
          <a:solidFill>
            <a:srgbClr val="4D1529"/>
          </a:solidFill>
          <a:ln/>
        </p:spPr>
      </p:sp>
      <p:sp>
        <p:nvSpPr>
          <p:cNvPr id="25" name="Shape 19"/>
          <p:cNvSpPr/>
          <p:nvPr/>
        </p:nvSpPr>
        <p:spPr>
          <a:xfrm>
            <a:off x="7636312" y="5469612"/>
            <a:ext cx="642223" cy="642223"/>
          </a:xfrm>
          <a:prstGeom prst="roundRect">
            <a:avLst>
              <a:gd name="adj" fmla="val 14236621"/>
            </a:avLst>
          </a:prstGeom>
          <a:solidFill>
            <a:srgbClr val="FFB393"/>
          </a:solidFill>
          <a:ln/>
        </p:spPr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2881" y="5646182"/>
            <a:ext cx="288965" cy="288965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7636312" y="6325910"/>
            <a:ext cx="2971800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2F2F2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Энергия и состояние</a:t>
            </a:r>
            <a:endParaRPr lang="en-US" sz="2200" dirty="0"/>
          </a:p>
        </p:txBody>
      </p:sp>
      <p:sp>
        <p:nvSpPr>
          <p:cNvPr id="28" name="Text 21"/>
          <p:cNvSpPr/>
          <p:nvPr/>
        </p:nvSpPr>
        <p:spPr>
          <a:xfrm>
            <a:off x="7636312" y="6811089"/>
            <a:ext cx="6030754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2F2F2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Ваша внутренняя частота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1604</Words>
  <Application>Microsoft Office PowerPoint</Application>
  <PresentationFormat>Произвольный</PresentationFormat>
  <Paragraphs>215</Paragraphs>
  <Slides>39</Slides>
  <Notes>31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52" baseType="lpstr">
      <vt:lpstr>Malgun Gothic Semilight</vt:lpstr>
      <vt:lpstr>Aptos Narrow</vt:lpstr>
      <vt:lpstr>Arial</vt:lpstr>
      <vt:lpstr>Bookman Old Style</vt:lpstr>
      <vt:lpstr>Brygada 1918 Bold</vt:lpstr>
      <vt:lpstr>Inter</vt:lpstr>
      <vt:lpstr>Inter Bold</vt:lpstr>
      <vt:lpstr>Montserrat</vt:lpstr>
      <vt:lpstr>Montserrat Medium</vt:lpstr>
      <vt:lpstr>Segoe Print</vt:lpstr>
      <vt:lpstr>Segoe UI Symbol</vt:lpstr>
      <vt:lpstr>Times New Roman</vt:lpstr>
      <vt:lpstr>Office Theme</vt:lpstr>
      <vt:lpstr>Презентация PowerPoint</vt:lpstr>
      <vt:lpstr>О тренере</vt:lpstr>
      <vt:lpstr>Презентация PowerPoint</vt:lpstr>
      <vt:lpstr>&gt; 9 00 &gt; 1 8 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Какие чудеса творит улыбка и взгляд: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Чтение невербалики - из кинофильма «Переговорщик»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Чтение невербалики - из кинофильма «Профессор Марстон и его Чудо-женщины»</vt:lpstr>
      <vt:lpstr>Чтение невербалики - из кинофильма «Дьявол носит Prada»</vt:lpstr>
      <vt:lpstr>Чтение невербалики - из кинофильма «Диктатор»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Светланка Крамаренко</cp:lastModifiedBy>
  <cp:revision>6</cp:revision>
  <dcterms:created xsi:type="dcterms:W3CDTF">2025-03-18T14:43:44Z</dcterms:created>
  <dcterms:modified xsi:type="dcterms:W3CDTF">2026-05-11T09:04:37Z</dcterms:modified>
</cp:coreProperties>
</file>