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9" r:id="rId1"/>
  </p:sldMasterIdLst>
  <p:notesMasterIdLst>
    <p:notesMasterId r:id="rId150"/>
  </p:notesMasterIdLst>
  <p:sldIdLst>
    <p:sldId id="256" r:id="rId2"/>
    <p:sldId id="1651" r:id="rId3"/>
    <p:sldId id="1039" r:id="rId4"/>
    <p:sldId id="2857" r:id="rId5"/>
    <p:sldId id="987" r:id="rId6"/>
    <p:sldId id="2856" r:id="rId7"/>
    <p:sldId id="2850" r:id="rId8"/>
    <p:sldId id="968" r:id="rId9"/>
    <p:sldId id="2862" r:id="rId10"/>
    <p:sldId id="1008" r:id="rId11"/>
    <p:sldId id="1001" r:id="rId12"/>
    <p:sldId id="1012" r:id="rId13"/>
    <p:sldId id="1013" r:id="rId14"/>
    <p:sldId id="1668" r:id="rId15"/>
    <p:sldId id="2858" r:id="rId16"/>
    <p:sldId id="2864" r:id="rId17"/>
    <p:sldId id="2865" r:id="rId18"/>
    <p:sldId id="1667" r:id="rId19"/>
    <p:sldId id="1669" r:id="rId20"/>
    <p:sldId id="2859" r:id="rId21"/>
    <p:sldId id="2860" r:id="rId22"/>
    <p:sldId id="1670" r:id="rId23"/>
    <p:sldId id="1505" r:id="rId24"/>
    <p:sldId id="2863" r:id="rId25"/>
    <p:sldId id="2861" r:id="rId26"/>
    <p:sldId id="972" r:id="rId27"/>
    <p:sldId id="994" r:id="rId28"/>
    <p:sldId id="995" r:id="rId29"/>
    <p:sldId id="2866" r:id="rId30"/>
    <p:sldId id="2867" r:id="rId31"/>
    <p:sldId id="1017" r:id="rId32"/>
    <p:sldId id="996" r:id="rId33"/>
    <p:sldId id="2868" r:id="rId34"/>
    <p:sldId id="998" r:id="rId35"/>
    <p:sldId id="1002" r:id="rId36"/>
    <p:sldId id="1003" r:id="rId37"/>
    <p:sldId id="1004" r:id="rId38"/>
    <p:sldId id="1005" r:id="rId39"/>
    <p:sldId id="1014" r:id="rId40"/>
    <p:sldId id="1015" r:id="rId41"/>
    <p:sldId id="1016" r:id="rId42"/>
    <p:sldId id="1006" r:id="rId43"/>
    <p:sldId id="1007" r:id="rId44"/>
    <p:sldId id="1654" r:id="rId45"/>
    <p:sldId id="1019" r:id="rId46"/>
    <p:sldId id="2869" r:id="rId47"/>
    <p:sldId id="1020" r:id="rId48"/>
    <p:sldId id="1023" r:id="rId49"/>
    <p:sldId id="1673" r:id="rId50"/>
    <p:sldId id="1038" r:id="rId51"/>
    <p:sldId id="2870" r:id="rId52"/>
    <p:sldId id="2871" r:id="rId53"/>
    <p:sldId id="2886" r:id="rId54"/>
    <p:sldId id="2853" r:id="rId55"/>
    <p:sldId id="1046" r:id="rId56"/>
    <p:sldId id="1047" r:id="rId57"/>
    <p:sldId id="1048" r:id="rId58"/>
    <p:sldId id="1052" r:id="rId59"/>
    <p:sldId id="1054" r:id="rId60"/>
    <p:sldId id="2872" r:id="rId61"/>
    <p:sldId id="1055" r:id="rId62"/>
    <p:sldId id="1056" r:id="rId63"/>
    <p:sldId id="1032" r:id="rId64"/>
    <p:sldId id="1033" r:id="rId65"/>
    <p:sldId id="1034" r:id="rId66"/>
    <p:sldId id="1035" r:id="rId67"/>
    <p:sldId id="1036" r:id="rId68"/>
    <p:sldId id="1042" r:id="rId69"/>
    <p:sldId id="1043" r:id="rId70"/>
    <p:sldId id="1045" r:id="rId71"/>
    <p:sldId id="2873" r:id="rId72"/>
    <p:sldId id="2874" r:id="rId73"/>
    <p:sldId id="1656" r:id="rId74"/>
    <p:sldId id="1059" r:id="rId75"/>
    <p:sldId id="1079" r:id="rId76"/>
    <p:sldId id="2876" r:id="rId77"/>
    <p:sldId id="2878" r:id="rId78"/>
    <p:sldId id="1080" r:id="rId79"/>
    <p:sldId id="1081" r:id="rId80"/>
    <p:sldId id="2877" r:id="rId81"/>
    <p:sldId id="2879" r:id="rId82"/>
    <p:sldId id="2875" r:id="rId83"/>
    <p:sldId id="1071" r:id="rId84"/>
    <p:sldId id="1072" r:id="rId85"/>
    <p:sldId id="1073" r:id="rId86"/>
    <p:sldId id="1077" r:id="rId87"/>
    <p:sldId id="1068" r:id="rId88"/>
    <p:sldId id="1069" r:id="rId89"/>
    <p:sldId id="1070" r:id="rId90"/>
    <p:sldId id="1089" r:id="rId91"/>
    <p:sldId id="1657" r:id="rId92"/>
    <p:sldId id="2852" r:id="rId93"/>
    <p:sldId id="1090" r:id="rId94"/>
    <p:sldId id="2846" r:id="rId95"/>
    <p:sldId id="1083" r:id="rId96"/>
    <p:sldId id="1091" r:id="rId97"/>
    <p:sldId id="1085" r:id="rId98"/>
    <p:sldId id="1086" r:id="rId99"/>
    <p:sldId id="1087" r:id="rId100"/>
    <p:sldId id="1088" r:id="rId101"/>
    <p:sldId id="1095" r:id="rId102"/>
    <p:sldId id="1096" r:id="rId103"/>
    <p:sldId id="2845" r:id="rId104"/>
    <p:sldId id="2880" r:id="rId105"/>
    <p:sldId id="1547" r:id="rId106"/>
    <p:sldId id="2881" r:id="rId107"/>
    <p:sldId id="2882" r:id="rId108"/>
    <p:sldId id="1520" r:id="rId109"/>
    <p:sldId id="1572" r:id="rId110"/>
    <p:sldId id="1604" r:id="rId111"/>
    <p:sldId id="1622" r:id="rId112"/>
    <p:sldId id="1658" r:id="rId113"/>
    <p:sldId id="911" r:id="rId114"/>
    <p:sldId id="2883" r:id="rId115"/>
    <p:sldId id="1661" r:id="rId116"/>
    <p:sldId id="810" r:id="rId117"/>
    <p:sldId id="887" r:id="rId118"/>
    <p:sldId id="888" r:id="rId119"/>
    <p:sldId id="1101" r:id="rId120"/>
    <p:sldId id="1106" r:id="rId121"/>
    <p:sldId id="1103" r:id="rId122"/>
    <p:sldId id="1105" r:id="rId123"/>
    <p:sldId id="2888" r:id="rId124"/>
    <p:sldId id="2889" r:id="rId125"/>
    <p:sldId id="2887" r:id="rId126"/>
    <p:sldId id="2847" r:id="rId127"/>
    <p:sldId id="658" r:id="rId128"/>
    <p:sldId id="584" r:id="rId129"/>
    <p:sldId id="586" r:id="rId130"/>
    <p:sldId id="1171" r:id="rId131"/>
    <p:sldId id="1173" r:id="rId132"/>
    <p:sldId id="884" r:id="rId133"/>
    <p:sldId id="1504" r:id="rId134"/>
    <p:sldId id="2848" r:id="rId135"/>
    <p:sldId id="1496" r:id="rId136"/>
    <p:sldId id="919" r:id="rId137"/>
    <p:sldId id="909" r:id="rId138"/>
    <p:sldId id="910" r:id="rId139"/>
    <p:sldId id="2849" r:id="rId140"/>
    <p:sldId id="1485" r:id="rId141"/>
    <p:sldId id="1486" r:id="rId142"/>
    <p:sldId id="1487" r:id="rId143"/>
    <p:sldId id="1488" r:id="rId144"/>
    <p:sldId id="1489" r:id="rId145"/>
    <p:sldId id="2854" r:id="rId146"/>
    <p:sldId id="2884" r:id="rId147"/>
    <p:sldId id="2885" r:id="rId148"/>
    <p:sldId id="2855" r:id="rId1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rosimovgroup@gmail.com" initials="a" lastIdx="1" clrIdx="0">
    <p:extLst>
      <p:ext uri="{19B8F6BF-5375-455C-9EA6-DF929625EA0E}">
        <p15:presenceInfo xmlns:p15="http://schemas.microsoft.com/office/powerpoint/2012/main" userId="95b6778345d8a0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2" autoAdjust="0"/>
    <p:restoredTop sz="95914" autoAdjust="0"/>
  </p:normalViewPr>
  <p:slideViewPr>
    <p:cSldViewPr snapToGrid="0">
      <p:cViewPr varScale="1">
        <p:scale>
          <a:sx n="118" d="100"/>
          <a:sy n="118" d="100"/>
        </p:scale>
        <p:origin x="10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A149-9D76-4A87-8270-599FC2A22E39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CD31F-4059-4CB4-A41F-BDEDEF7F9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94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ng"/><Relationship Id="rId11" Type="http://schemas.openxmlformats.org/officeDocument/2006/relationships/image" Target="../media/image41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microsoft.com/office/2007/relationships/hdphoto" Target="../media/hdphoto2.wdp"/><Relationship Id="rId9" Type="http://schemas.openxmlformats.org/officeDocument/2006/relationships/image" Target="../media/image5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56.png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openxmlformats.org/officeDocument/2006/relationships/image" Target="../media/image5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jp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jp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вода, облако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6EFCC46-EEB4-6C7C-45F9-F570FDEF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b="1127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4462036-8BF2-7B3A-1225-C0E23A3514C2}"/>
              </a:ext>
            </a:extLst>
          </p:cNvPr>
          <p:cNvSpPr/>
          <p:nvPr/>
        </p:nvSpPr>
        <p:spPr bwMode="auto">
          <a:xfrm rot="5400000">
            <a:off x="4018505" y="-4018503"/>
            <a:ext cx="4186409" cy="12223424"/>
          </a:xfrm>
          <a:prstGeom prst="rect">
            <a:avLst/>
          </a:prstGeom>
          <a:gradFill flip="none" rotWithShape="1">
            <a:gsLst>
              <a:gs pos="27000">
                <a:schemeClr val="tx1">
                  <a:alpha val="15000"/>
                </a:schemeClr>
              </a:gs>
              <a:gs pos="13000">
                <a:schemeClr val="tx1">
                  <a:alpha val="0"/>
                </a:schemeClr>
              </a:gs>
              <a:gs pos="93000">
                <a:srgbClr val="21A0D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93665B-AE74-D2AE-1A47-627349AA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9412" y="337137"/>
            <a:ext cx="4713190" cy="55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5083A-1FA1-6656-BB67-F1307ED2A542}"/>
              </a:ext>
            </a:extLst>
          </p:cNvPr>
          <p:cNvSpPr txBox="1"/>
          <p:nvPr/>
        </p:nvSpPr>
        <p:spPr bwMode="auto">
          <a:xfrm>
            <a:off x="6096000" y="454302"/>
            <a:ext cx="612742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02F259C-5E6D-F6D8-0F85-3C477E9E0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095" y="2506255"/>
            <a:ext cx="6819088" cy="2506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lang="ru-RU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3DBB50F-C925-244D-6242-9374A74EE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593" y="5625000"/>
            <a:ext cx="5446236" cy="932934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6925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5334057-4B3C-A71D-17E2-BBC1D94DDC88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3A3DC"/>
              </a:gs>
              <a:gs pos="100000">
                <a:srgbClr val="0274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63BA5-31B1-F941-F511-CE4610A41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9412" y="337137"/>
            <a:ext cx="4713190" cy="556050"/>
          </a:xfrm>
          <a:prstGeom prst="rect">
            <a:avLst/>
          </a:prstGeom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68411ABA-F5B1-0712-E6DE-42B6C2A29778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6096000" y="-24237"/>
            <a:ext cx="6253908" cy="6882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19B27-6AD5-9BEA-8497-2E8A2E786F89}"/>
              </a:ext>
            </a:extLst>
          </p:cNvPr>
          <p:cNvSpPr txBox="1"/>
          <p:nvPr/>
        </p:nvSpPr>
        <p:spPr bwMode="auto">
          <a:xfrm>
            <a:off x="6096000" y="454302"/>
            <a:ext cx="612742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5E0216-EED2-2F87-678E-00DA0DB6E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46" y="2946930"/>
            <a:ext cx="5577854" cy="2506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2764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синий, линия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30E6FE-DFE5-AAFD-8AD3-601DA73AD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63BA5-31B1-F941-F511-CE4610A4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9412" y="337137"/>
            <a:ext cx="4713190" cy="556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19B27-6AD5-9BEA-8497-2E8A2E786F89}"/>
              </a:ext>
            </a:extLst>
          </p:cNvPr>
          <p:cNvSpPr txBox="1"/>
          <p:nvPr/>
        </p:nvSpPr>
        <p:spPr bwMode="auto">
          <a:xfrm>
            <a:off x="6096000" y="454302"/>
            <a:ext cx="612742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5E0216-EED2-2F87-678E-00DA0DB6E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46" y="2935913"/>
            <a:ext cx="5577854" cy="2506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1732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синий, размытие, Красочность, во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95A9BD-F2AB-A027-91E7-C7A2433B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42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763BA5-31B1-F941-F511-CE4610A41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9412" y="337137"/>
            <a:ext cx="4713190" cy="55605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5E0216-EED2-2F87-678E-00DA0DB6E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46" y="2958315"/>
            <a:ext cx="5577854" cy="2506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1122DB-FCEA-5BEF-3A81-F8F99544D6AA}"/>
              </a:ext>
            </a:extLst>
          </p:cNvPr>
          <p:cNvSpPr txBox="1"/>
          <p:nvPr/>
        </p:nvSpPr>
        <p:spPr bwMode="auto">
          <a:xfrm>
            <a:off x="6096000" y="454302"/>
            <a:ext cx="612742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8229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ды ТЭК-бону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Rectangle 5665" descr="preencoded.png">
            <a:extLst>
              <a:ext uri="{FF2B5EF4-FFF2-40B4-BE49-F238E27FC236}">
                <a16:creationId xmlns:a16="http://schemas.microsoft.com/office/drawing/2014/main" id="{CBB47274-A183-1E8B-ED03-C3F22BDB5E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 bwMode="auto">
          <a:xfrm>
            <a:off x="659665" y="4298368"/>
            <a:ext cx="4463320" cy="16809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A0359DC-34E5-DE49-1075-10A429C5B7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9763" y="1797229"/>
            <a:ext cx="5633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dirty="0"/>
              <a:t>САМЫЕ НОВЫЕ ВИДЕОМАТЕРИАЛЫ </a:t>
            </a:r>
          </a:p>
          <a:p>
            <a:pPr lvl="0" algn="ctr">
              <a:defRPr/>
            </a:pPr>
            <a:r>
              <a:rPr lang="ru-RU" dirty="0"/>
              <a:t>о порядке применения законодательства </a:t>
            </a:r>
          </a:p>
          <a:p>
            <a:pPr lvl="0" algn="ctr">
              <a:defRPr/>
            </a:pPr>
            <a:r>
              <a:rPr lang="ru-RU" dirty="0"/>
              <a:t>в сфере закупок тут</a:t>
            </a:r>
            <a:endParaRPr lang="ru-RU" sz="2000" dirty="0"/>
          </a:p>
        </p:txBody>
      </p:sp>
      <p:pic>
        <p:nvPicPr>
          <p:cNvPr id="32" name="Рисунок 31" descr="Изображение выглядит как электроника, блокнот, компьютер, ноутбу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9526EC0-41B5-FD2F-DCFD-0019F57440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423" y="2674242"/>
            <a:ext cx="5850327" cy="3928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E01547D0-EFD2-EE96-31EE-3ADE33CB32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315162" y="3135758"/>
            <a:ext cx="2992922" cy="2556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0F952D-1E3C-B668-36D1-29FB5F0AC5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l="5657" t="7064" r="6114" b="6918"/>
          <a:stretch>
            <a:fillRect/>
          </a:stretch>
        </p:blipFill>
        <p:spPr bwMode="auto">
          <a:xfrm>
            <a:off x="1510688" y="3030035"/>
            <a:ext cx="2601870" cy="2536665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8FE5C91-79CE-7F8D-33E8-5BC04B9BD9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56603" y="2875176"/>
            <a:ext cx="3440784" cy="3393650"/>
          </a:xfrm>
          <a:prstGeom prst="roundRect">
            <a:avLst/>
          </a:prstGeom>
          <a:gradFill>
            <a:gsLst>
              <a:gs pos="13000">
                <a:srgbClr val="0376BF"/>
              </a:gs>
              <a:gs pos="77000">
                <a:srgbClr val="29AAE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19410D1-09A3-C9EC-844E-7439218C84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688390" y="3135759"/>
            <a:ext cx="2992922" cy="284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A05B925-4993-C2AA-2A49-F36CFE948B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892847" y="3251934"/>
            <a:ext cx="2593374" cy="24959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D021BA5-2CCB-A058-CFDB-71DFC8A2A7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87007" y="2090187"/>
            <a:ext cx="5633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Получайте бонусы за размещение закупочных процедур на Федеральной площадке ТЭК-Торг</a:t>
            </a:r>
          </a:p>
        </p:txBody>
      </p:sp>
      <p:pic>
        <p:nvPicPr>
          <p:cNvPr id="39" name="Picture 2" descr="Picture background">
            <a:extLst>
              <a:ext uri="{FF2B5EF4-FFF2-40B4-BE49-F238E27FC236}">
                <a16:creationId xmlns:a16="http://schemas.microsoft.com/office/drawing/2014/main" id="{F29669A9-D6D0-A88F-27D7-DDB3392301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8" b="98496" l="2256" r="96241">
                        <a14:foregroundMark x1="33835" y1="30827" x2="70677" y2="41353"/>
                        <a14:foregroundMark x1="70677" y1="41353" x2="60150" y2="90226"/>
                        <a14:foregroundMark x1="54135" y1="23308" x2="80451" y2="24060"/>
                        <a14:foregroundMark x1="28571" y1="12030" x2="2256" y2="53383"/>
                        <a14:foregroundMark x1="21053" y1="51128" x2="45865" y2="96241"/>
                        <a14:foregroundMark x1="55639" y1="89474" x2="96992" y2="45113"/>
                        <a14:foregroundMark x1="96992" y1="45113" x2="96992" y2="42857"/>
                        <a14:foregroundMark x1="64662" y1="9774" x2="45113" y2="3008"/>
                        <a14:foregroundMark x1="20301" y1="54887" x2="56391" y2="82707"/>
                        <a14:foregroundMark x1="51880" y1="21805" x2="49624" y2="98496"/>
                        <a14:foregroundMark x1="31579" y1="39098" x2="60902" y2="81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0923">
            <a:off x="4268252" y="2630877"/>
            <a:ext cx="1302924" cy="130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Изображение выглядит как Цвет электрик, снимок экрана, синий, Кобальтовая син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7298ED-DDFF-6626-3261-18C1237845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r="58243"/>
          <a:stretch>
            <a:fillRect/>
          </a:stretch>
        </p:blipFill>
        <p:spPr>
          <a:xfrm flipH="1">
            <a:off x="10363539" y="3668297"/>
            <a:ext cx="1248789" cy="16177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4F4C678-873B-51C5-78A9-98DC0D53E7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947927" y="454650"/>
            <a:ext cx="61274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8ED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>
              <a:solidFill>
                <a:srgbClr val="008EDE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2AA5AC-0FF2-9AD8-F804-FB04EC19A9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rcRect l="13720"/>
          <a:stretch>
            <a:fillRect/>
          </a:stretch>
        </p:blipFill>
        <p:spPr bwMode="auto">
          <a:xfrm>
            <a:off x="1270514" y="395241"/>
            <a:ext cx="4066564" cy="55605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A34A0E-201B-2176-7BB6-3EA4E661C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7"/>
          <a:stretch>
            <a:fillRect/>
          </a:stretch>
        </p:blipFill>
        <p:spPr bwMode="auto">
          <a:xfrm>
            <a:off x="659665" y="406550"/>
            <a:ext cx="610849" cy="5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7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ды телега в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BEDDF59-1373-FA7D-F42F-D46B503DE2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15159" y="1711614"/>
            <a:ext cx="3307595" cy="3916187"/>
          </a:xfrm>
          <a:prstGeom prst="roundRect">
            <a:avLst/>
          </a:prstGeom>
          <a:gradFill>
            <a:gsLst>
              <a:gs pos="13000">
                <a:srgbClr val="0376BF"/>
              </a:gs>
              <a:gs pos="77000">
                <a:srgbClr val="29AAE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912FFAA-BAB6-F3E4-CEFA-2BD2E19B7D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359840" y="1711615"/>
            <a:ext cx="3307595" cy="3916187"/>
          </a:xfrm>
          <a:prstGeom prst="roundRect">
            <a:avLst/>
          </a:prstGeom>
          <a:gradFill>
            <a:gsLst>
              <a:gs pos="13000">
                <a:srgbClr val="0376BF"/>
              </a:gs>
              <a:gs pos="77000">
                <a:srgbClr val="29AAE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8237F3B2-5DC2-05D9-DEC5-7EEB076A35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/>
        </p:blipFill>
        <p:spPr bwMode="auto">
          <a:xfrm>
            <a:off x="428" y="2686"/>
            <a:ext cx="12191143" cy="6854833"/>
          </a:xfrm>
          <a:prstGeom prst="rect">
            <a:avLst/>
          </a:prstGeom>
        </p:spPr>
      </p:pic>
      <p:pic>
        <p:nvPicPr>
          <p:cNvPr id="6" name="Picture 6" descr="Picture background">
            <a:extLst>
              <a:ext uri="{FF2B5EF4-FFF2-40B4-BE49-F238E27FC236}">
                <a16:creationId xmlns:a16="http://schemas.microsoft.com/office/drawing/2014/main" id="{87101CB8-42F6-0C87-EF9D-D8336D6C7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2949" y1="61372" x2="72949" y2="61372"/>
                        <a14:backgroundMark x1="71680" y1="39757" x2="71680" y2="39757"/>
                        <a14:backgroundMark x1="71680" y1="39757" x2="74902" y2="87587"/>
                        <a14:backgroundMark x1="74902" y1="87587" x2="74902" y2="87587"/>
                        <a14:backgroundMark x1="41602" y1="45486" x2="42871" y2="29514"/>
                        <a14:backgroundMark x1="56916" y1="37903" x2="56916" y2="37903"/>
                        <a14:backgroundMark x1="55782" y1="40726" x2="55782" y2="40726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780" y="1609100"/>
            <a:ext cx="1831830" cy="103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icture background">
            <a:extLst>
              <a:ext uri="{FF2B5EF4-FFF2-40B4-BE49-F238E27FC236}">
                <a16:creationId xmlns:a16="http://schemas.microsoft.com/office/drawing/2014/main" id="{31D86A6E-D7AF-C498-9C73-53C229ECF8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469" y1="26939" x2="28469" y2="26939"/>
                        <a14:backgroundMark x1="28469" y1="26939" x2="83980" y2="21020"/>
                        <a14:backgroundMark x1="83980" y1="21020" x2="84490" y2="21020"/>
                        <a14:backgroundMark x1="75612" y1="74082" x2="84490" y2="22959"/>
                        <a14:backgroundMark x1="30510" y1="77959" x2="71735" y2="78980"/>
                        <a14:backgroundMark x1="22653" y1="75102" x2="14796" y2="45612"/>
                        <a14:backgroundMark x1="26531" y1="24898" x2="62857" y2="28878"/>
                        <a14:backgroundMark x1="34388" y1="38673" x2="60918" y2="17041"/>
                        <a14:backgroundMark x1="80612" y1="72143" x2="79592" y2="33776"/>
                        <a14:backgroundMark x1="69796" y1="69184" x2="91429" y2="39694"/>
                        <a14:backgroundMark x1="19694" y1="73061" x2="30510" y2="64286"/>
                        <a14:backgroundMark x1="63878" y1="90816" x2="94286" y2="62245"/>
                        <a14:backgroundMark x1="23571" y1="12143" x2="68776" y2="23980"/>
                        <a14:backgroundMark x1="13776" y1="29898" x2="59592" y2="19082"/>
                        <a14:backgroundMark x1="59592" y1="19082" x2="60918" y2="19082"/>
                        <a14:backgroundMark x1="44184" y1="28878" x2="3980" y2="51429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69" y="1506543"/>
            <a:ext cx="1141736" cy="11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20CA669-A0A1-906C-80B1-7AFA028CA3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614498" y="2471182"/>
            <a:ext cx="2821322" cy="284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Изображение выглядит как Графика, дизайн, графический дизайн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024FB70-A3B3-0727-43C3-60BBB47E70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19" y="2639504"/>
            <a:ext cx="2506881" cy="2506881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CDD8175-089D-6C56-DF6F-A366E8A736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052335" y="2471182"/>
            <a:ext cx="2821322" cy="28435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Графика, шаблон, графический дизайн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EAD5068-B963-825E-19D6-DECE10A581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34" y="2639504"/>
            <a:ext cx="2506881" cy="2506881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957782F-665A-B4F7-8706-0B28FE90323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08994" y="5912421"/>
            <a:ext cx="9926826" cy="759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2800" b="1" dirty="0">
                <a:solidFill>
                  <a:prstClr val="black"/>
                </a:solidFill>
                <a:cs typeface="Arial" panose="020B0604020202020204"/>
              </a:rPr>
              <a:t>СПАСИБО ЗА ВНИМАНИЕ!</a:t>
            </a:r>
            <a:endParaRPr lang="ru-RU" sz="2800" dirty="0">
              <a:solidFill>
                <a:prstClr val="black"/>
              </a:solidFill>
              <a:cs typeface="Arial" panose="020B060402020202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5FCF2-454E-8F95-C950-38EFDEC722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rcRect l="13720"/>
          <a:stretch>
            <a:fillRect/>
          </a:stretch>
        </p:blipFill>
        <p:spPr bwMode="auto">
          <a:xfrm>
            <a:off x="1270514" y="395241"/>
            <a:ext cx="4066564" cy="5560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5C34CD-6B32-AD46-B5C2-896ADC9F71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7"/>
          <a:stretch>
            <a:fillRect/>
          </a:stretch>
        </p:blipFill>
        <p:spPr bwMode="auto">
          <a:xfrm>
            <a:off x="659665" y="406550"/>
            <a:ext cx="610849" cy="533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8F8231-D2BA-42EC-A8F4-AA2E5FD7E2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947927" y="478545"/>
            <a:ext cx="612742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8ED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>
              <a:solidFill>
                <a:srgbClr val="008E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08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ремя для вопрос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733DD7-AB42-C80B-E5ED-5B019CDD3C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3A3DC"/>
              </a:gs>
              <a:gs pos="100000">
                <a:srgbClr val="0274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9F21F9-0298-EE66-545F-46096667E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/>
        </p:blipFill>
        <p:spPr bwMode="auto">
          <a:xfrm>
            <a:off x="621240" y="715114"/>
            <a:ext cx="4713190" cy="556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59C89B-33E2-D6E7-5D19-231FFCA531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84555" y="713791"/>
            <a:ext cx="612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3F153A4-9760-C2EB-0CB9-7CAD01340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484616" y="3270739"/>
            <a:ext cx="9926826" cy="759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4800" b="1" dirty="0">
                <a:solidFill>
                  <a:schemeClr val="bg1"/>
                </a:solidFill>
                <a:cs typeface="Arial" panose="020B0604020202020204"/>
              </a:rPr>
              <a:t>ВРЕМЯ ДЛЯ ВАШИХ ВОПРОСОВ</a:t>
            </a:r>
            <a:endParaRPr lang="ru-RU" sz="4800" dirty="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1B10BEE-ECAF-1E5F-9DB8-2BFF5E3F4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55" y="5587929"/>
            <a:ext cx="6885480" cy="932934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53820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 bwMode="auto">
          <a:xfrm>
            <a:off x="2" y="0"/>
            <a:ext cx="478351" cy="6858000"/>
          </a:xfrm>
          <a:prstGeom prst="rect">
            <a:avLst/>
          </a:prstGeom>
          <a:solidFill>
            <a:srgbClr val="0E77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0" y="6390759"/>
            <a:ext cx="481712" cy="365125"/>
          </a:xfrm>
          <a:prstGeom prst="rect">
            <a:avLst/>
          </a:prstGeom>
        </p:spPr>
        <p:txBody>
          <a:bodyPr/>
          <a:lstStyle>
            <a:lvl1pPr algn="ctr">
              <a:defRPr sz="14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66355A-084C-D24E-9AD2-7E4FC41EA627}" type="slidenum">
              <a:rPr lang="en-US"/>
              <a:t>‹#›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9655554" y="358086"/>
            <a:ext cx="1863599" cy="4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7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81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1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а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-1434833854 2" descr="preencoded.png">
            <a:extLst>
              <a:ext uri="{FF2B5EF4-FFF2-40B4-BE49-F238E27FC236}">
                <a16:creationId xmlns:a16="http://schemas.microsoft.com/office/drawing/2014/main" id="{54555A6D-11AA-03D3-AACE-74BE6DDE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ctangle 5666" descr="preencoded.png">
            <a:extLst>
              <a:ext uri="{FF2B5EF4-FFF2-40B4-BE49-F238E27FC236}">
                <a16:creationId xmlns:a16="http://schemas.microsoft.com/office/drawing/2014/main" id="{0870E9B5-7A71-7F81-6331-45A5DA331E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93665B-AE74-D2AE-1A47-627349AA4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9412" y="337137"/>
            <a:ext cx="4713190" cy="55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D5083A-1FA1-6656-BB67-F1307ED2A542}"/>
              </a:ext>
            </a:extLst>
          </p:cNvPr>
          <p:cNvSpPr txBox="1"/>
          <p:nvPr/>
        </p:nvSpPr>
        <p:spPr bwMode="auto">
          <a:xfrm>
            <a:off x="6096000" y="454302"/>
            <a:ext cx="6127422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"/>
                <a:cs typeface="Arial"/>
              </a:rPr>
              <a:t>ДЕЛАЕМ ЗАКУПКИ ДОСТУПНЕЕ</a:t>
            </a:r>
            <a:endParaRPr lang="ru-RU" sz="28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02F259C-5E6D-F6D8-0F85-3C477E9E05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954" y="3019794"/>
            <a:ext cx="6885481" cy="2253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63DBB50F-C925-244D-6242-9374A74EE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955" y="5587929"/>
            <a:ext cx="6885480" cy="932934"/>
          </a:xfrm>
          <a:prstGeom prst="rect">
            <a:avLst/>
          </a:prstGeom>
        </p:spPr>
        <p:txBody>
          <a:bodyPr/>
          <a:lstStyle>
            <a:lvl1pPr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86167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50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960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49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24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18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56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05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7F17A-C628-411B-9D72-A2D7A1B20479}" type="datetimeFigureOut">
              <a:rPr lang="ru-RU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41D5F7-5B61-48C3-862E-12AEBFB6D773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50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52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компани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object 2">
            <a:extLst>
              <a:ext uri="{FF2B5EF4-FFF2-40B4-BE49-F238E27FC236}">
                <a16:creationId xmlns:a16="http://schemas.microsoft.com/office/drawing/2014/main" id="{3A66E596-C263-DF2D-C27E-E2F5B47A1EE1}"/>
              </a:ext>
            </a:extLst>
          </p:cNvPr>
          <p:cNvGrpSpPr>
            <a:grpSpLocks noGrp="1" noUngrp="1" noRot="1" noMove="1" noResize="1"/>
          </p:cNvGrpSpPr>
          <p:nvPr/>
        </p:nvGrpSpPr>
        <p:grpSpPr bwMode="auto">
          <a:xfrm>
            <a:off x="324255" y="292078"/>
            <a:ext cx="11657781" cy="6368602"/>
            <a:chOff x="0" y="0"/>
            <a:chExt cx="19224544" cy="10502297"/>
          </a:xfrm>
        </p:grpSpPr>
        <p:pic>
          <p:nvPicPr>
            <p:cNvPr id="59" name="object 3">
              <a:extLst>
                <a:ext uri="{FF2B5EF4-FFF2-40B4-BE49-F238E27FC236}">
                  <a16:creationId xmlns:a16="http://schemas.microsoft.com/office/drawing/2014/main" id="{1C79B043-0847-B14C-658E-3A16C73F888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/>
          </p:blipFill>
          <p:spPr bwMode="auto">
            <a:xfrm>
              <a:off x="9434265" y="0"/>
              <a:ext cx="9769335" cy="3664809"/>
            </a:xfrm>
            <a:prstGeom prst="rect">
              <a:avLst/>
            </a:prstGeom>
          </p:spPr>
        </p:pic>
        <p:pic>
          <p:nvPicPr>
            <p:cNvPr id="60" name="object 4">
              <a:extLst>
                <a:ext uri="{FF2B5EF4-FFF2-40B4-BE49-F238E27FC236}">
                  <a16:creationId xmlns:a16="http://schemas.microsoft.com/office/drawing/2014/main" id="{897E5B1D-1434-BEA3-711F-C1ACA138B5D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/>
          </p:blipFill>
          <p:spPr bwMode="auto">
            <a:xfrm>
              <a:off x="9518033" y="87683"/>
              <a:ext cx="9487679" cy="3385111"/>
            </a:xfrm>
            <a:prstGeom prst="rect">
              <a:avLst/>
            </a:prstGeom>
          </p:spPr>
        </p:pic>
        <p:pic>
          <p:nvPicPr>
            <p:cNvPr id="61" name="object 5">
              <a:extLst>
                <a:ext uri="{FF2B5EF4-FFF2-40B4-BE49-F238E27FC236}">
                  <a16:creationId xmlns:a16="http://schemas.microsoft.com/office/drawing/2014/main" id="{3E736FEE-0994-EA53-DA76-E9CE34B430A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/>
            <a:stretch/>
          </p:blipFill>
          <p:spPr bwMode="auto">
            <a:xfrm>
              <a:off x="9413325" y="3622925"/>
              <a:ext cx="9811219" cy="3403037"/>
            </a:xfrm>
            <a:prstGeom prst="rect">
              <a:avLst/>
            </a:prstGeom>
          </p:spPr>
        </p:pic>
        <p:sp>
          <p:nvSpPr>
            <p:cNvPr id="62" name="object 6">
              <a:extLst>
                <a:ext uri="{FF2B5EF4-FFF2-40B4-BE49-F238E27FC236}">
                  <a16:creationId xmlns:a16="http://schemas.microsoft.com/office/drawing/2014/main" id="{7144B51D-1E79-5568-64C2-4A213684EF0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517542" y="3786157"/>
              <a:ext cx="9488170" cy="3076574"/>
            </a:xfrm>
            <a:custGeom>
              <a:avLst/>
              <a:gdLst/>
              <a:ahLst/>
              <a:cxnLst/>
              <a:rect l="l" t="t" r="r" b="b"/>
              <a:pathLst>
                <a:path w="9488169" h="3076575" extrusionOk="0">
                  <a:moveTo>
                    <a:pt x="9257623" y="0"/>
                  </a:moveTo>
                  <a:lnTo>
                    <a:pt x="230066" y="0"/>
                  </a:lnTo>
                  <a:lnTo>
                    <a:pt x="183699" y="4446"/>
                  </a:lnTo>
                  <a:lnTo>
                    <a:pt x="140513" y="17198"/>
                  </a:lnTo>
                  <a:lnTo>
                    <a:pt x="101433" y="37377"/>
                  </a:lnTo>
                  <a:lnTo>
                    <a:pt x="67384" y="64101"/>
                  </a:lnTo>
                  <a:lnTo>
                    <a:pt x="39291" y="96491"/>
                  </a:lnTo>
                  <a:lnTo>
                    <a:pt x="18079" y="133666"/>
                  </a:lnTo>
                  <a:lnTo>
                    <a:pt x="4674" y="174746"/>
                  </a:lnTo>
                  <a:lnTo>
                    <a:pt x="0" y="218851"/>
                  </a:lnTo>
                  <a:lnTo>
                    <a:pt x="0" y="2857703"/>
                  </a:lnTo>
                  <a:lnTo>
                    <a:pt x="4674" y="2901811"/>
                  </a:lnTo>
                  <a:lnTo>
                    <a:pt x="18079" y="2942893"/>
                  </a:lnTo>
                  <a:lnTo>
                    <a:pt x="39291" y="2980068"/>
                  </a:lnTo>
                  <a:lnTo>
                    <a:pt x="67384" y="3012458"/>
                  </a:lnTo>
                  <a:lnTo>
                    <a:pt x="101433" y="3039180"/>
                  </a:lnTo>
                  <a:lnTo>
                    <a:pt x="140513" y="3059358"/>
                  </a:lnTo>
                  <a:lnTo>
                    <a:pt x="183699" y="3072109"/>
                  </a:lnTo>
                  <a:lnTo>
                    <a:pt x="230066" y="3076555"/>
                  </a:lnTo>
                  <a:lnTo>
                    <a:pt x="9257623" y="3076555"/>
                  </a:lnTo>
                  <a:lnTo>
                    <a:pt x="9303990" y="3072109"/>
                  </a:lnTo>
                  <a:lnTo>
                    <a:pt x="9347176" y="3059358"/>
                  </a:lnTo>
                  <a:lnTo>
                    <a:pt x="9386257" y="3039180"/>
                  </a:lnTo>
                  <a:lnTo>
                    <a:pt x="9420306" y="3012458"/>
                  </a:lnTo>
                  <a:lnTo>
                    <a:pt x="9448399" y="2980068"/>
                  </a:lnTo>
                  <a:lnTo>
                    <a:pt x="9469610" y="2942893"/>
                  </a:lnTo>
                  <a:lnTo>
                    <a:pt x="9483016" y="2901811"/>
                  </a:lnTo>
                  <a:lnTo>
                    <a:pt x="9487690" y="2857703"/>
                  </a:lnTo>
                  <a:lnTo>
                    <a:pt x="9487690" y="218851"/>
                  </a:lnTo>
                  <a:lnTo>
                    <a:pt x="9483016" y="174746"/>
                  </a:lnTo>
                  <a:lnTo>
                    <a:pt x="9469610" y="133666"/>
                  </a:lnTo>
                  <a:lnTo>
                    <a:pt x="9448399" y="96491"/>
                  </a:lnTo>
                  <a:lnTo>
                    <a:pt x="9420306" y="64101"/>
                  </a:lnTo>
                  <a:lnTo>
                    <a:pt x="9386257" y="37377"/>
                  </a:lnTo>
                  <a:lnTo>
                    <a:pt x="9347176" y="17198"/>
                  </a:lnTo>
                  <a:lnTo>
                    <a:pt x="9303990" y="4446"/>
                  </a:lnTo>
                  <a:lnTo>
                    <a:pt x="9257623" y="0"/>
                  </a:lnTo>
                  <a:close/>
                </a:path>
              </a:pathLst>
            </a:custGeom>
            <a:solidFill>
              <a:srgbClr val="E4EBEE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 dirty="0"/>
            </a:p>
          </p:txBody>
        </p:sp>
        <p:pic>
          <p:nvPicPr>
            <p:cNvPr id="63" name="object 7">
              <a:extLst>
                <a:ext uri="{FF2B5EF4-FFF2-40B4-BE49-F238E27FC236}">
                  <a16:creationId xmlns:a16="http://schemas.microsoft.com/office/drawing/2014/main" id="{6998A07C-4576-FEA8-AFEA-002DEFAB06F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/>
            <a:stretch/>
          </p:blipFill>
          <p:spPr bwMode="auto">
            <a:xfrm>
              <a:off x="9413325" y="6952667"/>
              <a:ext cx="9811219" cy="3549630"/>
            </a:xfrm>
            <a:prstGeom prst="rect">
              <a:avLst/>
            </a:prstGeom>
          </p:spPr>
        </p:pic>
        <p:sp>
          <p:nvSpPr>
            <p:cNvPr id="64" name="object 8">
              <a:extLst>
                <a:ext uri="{FF2B5EF4-FFF2-40B4-BE49-F238E27FC236}">
                  <a16:creationId xmlns:a16="http://schemas.microsoft.com/office/drawing/2014/main" id="{25BC0E05-8ABD-54BD-DA0A-3E2C0B484A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9518035" y="7058616"/>
              <a:ext cx="9488170" cy="3234690"/>
            </a:xfrm>
            <a:custGeom>
              <a:avLst/>
              <a:gdLst/>
              <a:ahLst/>
              <a:cxnLst/>
              <a:rect l="l" t="t" r="r" b="b"/>
              <a:pathLst>
                <a:path w="9488169" h="3234690" extrusionOk="0">
                  <a:moveTo>
                    <a:pt x="9263655" y="0"/>
                  </a:moveTo>
                  <a:lnTo>
                    <a:pt x="224024" y="0"/>
                  </a:lnTo>
                  <a:lnTo>
                    <a:pt x="178876" y="4551"/>
                  </a:lnTo>
                  <a:lnTo>
                    <a:pt x="136824" y="17605"/>
                  </a:lnTo>
                  <a:lnTo>
                    <a:pt x="98770" y="38260"/>
                  </a:lnTo>
                  <a:lnTo>
                    <a:pt x="65615" y="65615"/>
                  </a:lnTo>
                  <a:lnTo>
                    <a:pt x="38260" y="98770"/>
                  </a:lnTo>
                  <a:lnTo>
                    <a:pt x="17605" y="136824"/>
                  </a:lnTo>
                  <a:lnTo>
                    <a:pt x="4551" y="178876"/>
                  </a:lnTo>
                  <a:lnTo>
                    <a:pt x="0" y="224024"/>
                  </a:lnTo>
                  <a:lnTo>
                    <a:pt x="0" y="3010138"/>
                  </a:lnTo>
                  <a:lnTo>
                    <a:pt x="4551" y="3055290"/>
                  </a:lnTo>
                  <a:lnTo>
                    <a:pt x="17605" y="3097343"/>
                  </a:lnTo>
                  <a:lnTo>
                    <a:pt x="38260" y="3135396"/>
                  </a:lnTo>
                  <a:lnTo>
                    <a:pt x="65615" y="3168551"/>
                  </a:lnTo>
                  <a:lnTo>
                    <a:pt x="98770" y="3195905"/>
                  </a:lnTo>
                  <a:lnTo>
                    <a:pt x="136824" y="3216559"/>
                  </a:lnTo>
                  <a:lnTo>
                    <a:pt x="178876" y="3229612"/>
                  </a:lnTo>
                  <a:lnTo>
                    <a:pt x="224024" y="3234163"/>
                  </a:lnTo>
                  <a:lnTo>
                    <a:pt x="9263655" y="3234163"/>
                  </a:lnTo>
                  <a:lnTo>
                    <a:pt x="9308803" y="3229612"/>
                  </a:lnTo>
                  <a:lnTo>
                    <a:pt x="9350855" y="3216559"/>
                  </a:lnTo>
                  <a:lnTo>
                    <a:pt x="9388908" y="3195905"/>
                  </a:lnTo>
                  <a:lnTo>
                    <a:pt x="9422063" y="3168551"/>
                  </a:lnTo>
                  <a:lnTo>
                    <a:pt x="9449419" y="3135396"/>
                  </a:lnTo>
                  <a:lnTo>
                    <a:pt x="9470074" y="3097343"/>
                  </a:lnTo>
                  <a:lnTo>
                    <a:pt x="9483128" y="3055290"/>
                  </a:lnTo>
                  <a:lnTo>
                    <a:pt x="9487679" y="3010138"/>
                  </a:lnTo>
                  <a:lnTo>
                    <a:pt x="9487679" y="224024"/>
                  </a:lnTo>
                  <a:lnTo>
                    <a:pt x="9483128" y="178876"/>
                  </a:lnTo>
                  <a:lnTo>
                    <a:pt x="9470074" y="136824"/>
                  </a:lnTo>
                  <a:lnTo>
                    <a:pt x="9449419" y="98770"/>
                  </a:lnTo>
                  <a:lnTo>
                    <a:pt x="9422063" y="65615"/>
                  </a:lnTo>
                  <a:lnTo>
                    <a:pt x="9388908" y="38260"/>
                  </a:lnTo>
                  <a:lnTo>
                    <a:pt x="9350855" y="17605"/>
                  </a:lnTo>
                  <a:lnTo>
                    <a:pt x="9308803" y="4551"/>
                  </a:lnTo>
                  <a:lnTo>
                    <a:pt x="9263655" y="0"/>
                  </a:lnTo>
                  <a:close/>
                </a:path>
              </a:pathLst>
            </a:custGeom>
            <a:solidFill>
              <a:srgbClr val="E4EBEE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 dirty="0"/>
            </a:p>
          </p:txBody>
        </p:sp>
        <p:pic>
          <p:nvPicPr>
            <p:cNvPr id="65" name="object 9">
              <a:extLst>
                <a:ext uri="{FF2B5EF4-FFF2-40B4-BE49-F238E27FC236}">
                  <a16:creationId xmlns:a16="http://schemas.microsoft.com/office/drawing/2014/main" id="{4693B86A-103D-3F44-C6A7-B881DE1C89E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/>
            <a:stretch/>
          </p:blipFill>
          <p:spPr bwMode="auto">
            <a:xfrm>
              <a:off x="0" y="4450126"/>
              <a:ext cx="9413325" cy="6052170"/>
            </a:xfrm>
            <a:prstGeom prst="rect">
              <a:avLst/>
            </a:prstGeom>
          </p:spPr>
        </p:pic>
        <p:sp>
          <p:nvSpPr>
            <p:cNvPr id="66" name="object 10">
              <a:extLst>
                <a:ext uri="{FF2B5EF4-FFF2-40B4-BE49-F238E27FC236}">
                  <a16:creationId xmlns:a16="http://schemas.microsoft.com/office/drawing/2014/main" id="{F46B42A5-8FE3-6E40-6149-36D03D6DDE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0775" y="4559064"/>
              <a:ext cx="9027310" cy="5730874"/>
            </a:xfrm>
            <a:custGeom>
              <a:avLst/>
              <a:gdLst/>
              <a:ahLst/>
              <a:cxnLst/>
              <a:rect l="l" t="t" r="r" b="b"/>
              <a:pathLst>
                <a:path w="9116695" h="5730875" extrusionOk="0">
                  <a:moveTo>
                    <a:pt x="8856369" y="0"/>
                  </a:moveTo>
                  <a:lnTo>
                    <a:pt x="259866" y="0"/>
                  </a:lnTo>
                  <a:lnTo>
                    <a:pt x="213154" y="4187"/>
                  </a:lnTo>
                  <a:lnTo>
                    <a:pt x="169188" y="16258"/>
                  </a:lnTo>
                  <a:lnTo>
                    <a:pt x="128705" y="35481"/>
                  </a:lnTo>
                  <a:lnTo>
                    <a:pt x="92436" y="61120"/>
                  </a:lnTo>
                  <a:lnTo>
                    <a:pt x="61115" y="92442"/>
                  </a:lnTo>
                  <a:lnTo>
                    <a:pt x="35478" y="128712"/>
                  </a:lnTo>
                  <a:lnTo>
                    <a:pt x="16257" y="169198"/>
                  </a:lnTo>
                  <a:lnTo>
                    <a:pt x="4186" y="213164"/>
                  </a:lnTo>
                  <a:lnTo>
                    <a:pt x="0" y="259876"/>
                  </a:lnTo>
                  <a:lnTo>
                    <a:pt x="0" y="5470765"/>
                  </a:lnTo>
                  <a:lnTo>
                    <a:pt x="4186" y="5517478"/>
                  </a:lnTo>
                  <a:lnTo>
                    <a:pt x="16257" y="5561444"/>
                  </a:lnTo>
                  <a:lnTo>
                    <a:pt x="35478" y="5601929"/>
                  </a:lnTo>
                  <a:lnTo>
                    <a:pt x="61115" y="5638200"/>
                  </a:lnTo>
                  <a:lnTo>
                    <a:pt x="92436" y="5669521"/>
                  </a:lnTo>
                  <a:lnTo>
                    <a:pt x="128705" y="5695161"/>
                  </a:lnTo>
                  <a:lnTo>
                    <a:pt x="169188" y="5714383"/>
                  </a:lnTo>
                  <a:lnTo>
                    <a:pt x="213154" y="5726455"/>
                  </a:lnTo>
                  <a:lnTo>
                    <a:pt x="259866" y="5730642"/>
                  </a:lnTo>
                  <a:lnTo>
                    <a:pt x="8856369" y="5730642"/>
                  </a:lnTo>
                  <a:lnTo>
                    <a:pt x="8903081" y="5726455"/>
                  </a:lnTo>
                  <a:lnTo>
                    <a:pt x="8947047" y="5714383"/>
                  </a:lnTo>
                  <a:lnTo>
                    <a:pt x="8987533" y="5695161"/>
                  </a:lnTo>
                  <a:lnTo>
                    <a:pt x="9023803" y="5669521"/>
                  </a:lnTo>
                  <a:lnTo>
                    <a:pt x="9055125" y="5638200"/>
                  </a:lnTo>
                  <a:lnTo>
                    <a:pt x="9080764" y="5601929"/>
                  </a:lnTo>
                  <a:lnTo>
                    <a:pt x="9099987" y="5561444"/>
                  </a:lnTo>
                  <a:lnTo>
                    <a:pt x="9112058" y="5517478"/>
                  </a:lnTo>
                  <a:lnTo>
                    <a:pt x="9116245" y="5470765"/>
                  </a:lnTo>
                  <a:lnTo>
                    <a:pt x="9116245" y="259876"/>
                  </a:lnTo>
                  <a:lnTo>
                    <a:pt x="9112058" y="213164"/>
                  </a:lnTo>
                  <a:lnTo>
                    <a:pt x="9099987" y="169198"/>
                  </a:lnTo>
                  <a:lnTo>
                    <a:pt x="9080764" y="128712"/>
                  </a:lnTo>
                  <a:lnTo>
                    <a:pt x="9055125" y="92442"/>
                  </a:lnTo>
                  <a:lnTo>
                    <a:pt x="9023803" y="61120"/>
                  </a:lnTo>
                  <a:lnTo>
                    <a:pt x="8987533" y="35481"/>
                  </a:lnTo>
                  <a:lnTo>
                    <a:pt x="8947047" y="16258"/>
                  </a:lnTo>
                  <a:lnTo>
                    <a:pt x="8903081" y="4187"/>
                  </a:lnTo>
                  <a:lnTo>
                    <a:pt x="8856369" y="0"/>
                  </a:lnTo>
                  <a:close/>
                </a:path>
              </a:pathLst>
            </a:custGeom>
            <a:solidFill>
              <a:srgbClr val="E4EBEE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 dirty="0"/>
            </a:p>
          </p:txBody>
        </p:sp>
      </p:grpSp>
      <p:sp>
        <p:nvSpPr>
          <p:cNvPr id="67" name="object 12">
            <a:extLst>
              <a:ext uri="{FF2B5EF4-FFF2-40B4-BE49-F238E27FC236}">
                <a16:creationId xmlns:a16="http://schemas.microsoft.com/office/drawing/2014/main" id="{E08D0265-48AE-1A19-EC4B-352F2BDBB6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03676" y="3957951"/>
            <a:ext cx="2764596" cy="725760"/>
          </a:xfrm>
          <a:prstGeom prst="rect">
            <a:avLst/>
          </a:prstGeom>
        </p:spPr>
        <p:txBody>
          <a:bodyPr vert="horz" wrap="square" lIns="0" tIns="46593" rIns="0" bIns="0" rtlCol="0">
            <a:spAutoFit/>
          </a:bodyPr>
          <a:lstStyle/>
          <a:p>
            <a:pPr marL="13862">
              <a:spcBef>
                <a:spcPts val="367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Секции</a:t>
            </a:r>
            <a:r>
              <a:rPr sz="1092" spc="-1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товарных</a:t>
            </a:r>
            <a:r>
              <a:rPr sz="1092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рынков</a:t>
            </a:r>
            <a:endParaRPr sz="1092">
              <a:latin typeface="Arial"/>
              <a:cs typeface="Arial"/>
            </a:endParaRPr>
          </a:p>
          <a:p>
            <a:pPr marL="7701">
              <a:spcBef>
                <a:spcPts val="227"/>
              </a:spcBef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нефть и нефтепродукты, природный</a:t>
            </a:r>
            <a:r>
              <a:rPr sz="788" spc="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газ, </a:t>
            </a:r>
            <a:r>
              <a:rPr sz="788" spc="-15">
                <a:solidFill>
                  <a:srgbClr val="333333"/>
                </a:solidFill>
                <a:latin typeface="Arial"/>
                <a:cs typeface="Arial"/>
              </a:rPr>
              <a:t>лес</a:t>
            </a:r>
            <a:endParaRPr sz="788">
              <a:latin typeface="Arial"/>
              <a:cs typeface="Arial"/>
            </a:endParaRPr>
          </a:p>
          <a:p>
            <a:pPr marL="7701" marR="3081">
              <a:spcBef>
                <a:spcPts val="49"/>
              </a:spcBef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788" spc="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стройматериалы,</a:t>
            </a:r>
            <a:r>
              <a:rPr sz="788" spc="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энергоносители,</a:t>
            </a:r>
            <a:r>
              <a:rPr sz="788" spc="2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минеральное</a:t>
            </a:r>
            <a:r>
              <a:rPr sz="788" spc="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12">
                <a:solidFill>
                  <a:srgbClr val="333333"/>
                </a:solidFill>
                <a:latin typeface="Arial"/>
                <a:cs typeface="Arial"/>
              </a:rPr>
              <a:t>сырье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 химическая</a:t>
            </a:r>
            <a:r>
              <a:rPr sz="788" spc="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продукция,</a:t>
            </a:r>
            <a:r>
              <a:rPr sz="788" spc="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металлы и</a:t>
            </a:r>
            <a:r>
              <a:rPr sz="788" spc="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сплавы,</a:t>
            </a:r>
            <a:endParaRPr sz="788">
              <a:latin typeface="Arial"/>
              <a:cs typeface="Arial"/>
            </a:endParaRPr>
          </a:p>
          <a:p>
            <a:pPr marL="7701"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с/х</a:t>
            </a:r>
            <a:r>
              <a:rPr sz="788" spc="6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продукция</a:t>
            </a:r>
            <a:r>
              <a:rPr sz="788" spc="6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788" spc="6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биоресурсы</a:t>
            </a:r>
            <a:endParaRPr sz="788">
              <a:latin typeface="Arial"/>
              <a:cs typeface="Arial"/>
            </a:endParaRPr>
          </a:p>
        </p:txBody>
      </p:sp>
      <p:sp>
        <p:nvSpPr>
          <p:cNvPr id="68" name="object 13">
            <a:extLst>
              <a:ext uri="{FF2B5EF4-FFF2-40B4-BE49-F238E27FC236}">
                <a16:creationId xmlns:a16="http://schemas.microsoft.com/office/drawing/2014/main" id="{FFEB1A1E-407A-299A-8014-0B15530834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03676" y="4654762"/>
            <a:ext cx="2694887" cy="1457776"/>
          </a:xfrm>
          <a:prstGeom prst="rect">
            <a:avLst/>
          </a:prstGeom>
        </p:spPr>
        <p:txBody>
          <a:bodyPr vert="horz" wrap="square" lIns="0" tIns="84714" rIns="0" bIns="0" rtlCol="0">
            <a:spAutoFit/>
          </a:bodyPr>
          <a:lstStyle/>
          <a:p>
            <a:pPr marL="13862">
              <a:lnSpc>
                <a:spcPct val="150000"/>
              </a:lnSpc>
              <a:spcBef>
                <a:spcPts val="667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Срочный</a:t>
            </a:r>
            <a:r>
              <a:rPr sz="1092" spc="-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рынок</a:t>
            </a:r>
            <a:endParaRPr sz="1092" spc="-5">
              <a:solidFill>
                <a:srgbClr val="333333"/>
              </a:solidFill>
              <a:latin typeface="Arial"/>
              <a:cs typeface="Arial"/>
            </a:endParaRPr>
          </a:p>
          <a:p>
            <a:pPr marL="13862" marR="171353">
              <a:lnSpc>
                <a:spcPct val="150000"/>
              </a:lnSpc>
              <a:defRPr/>
            </a:pP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Углеродные</a:t>
            </a:r>
            <a:r>
              <a:rPr sz="1092" spc="-1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единицы</a:t>
            </a:r>
            <a:r>
              <a:rPr sz="1092" spc="-1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/</a:t>
            </a:r>
            <a:r>
              <a:rPr sz="1092" spc="-1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оффсеты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Регистрация</a:t>
            </a:r>
            <a:r>
              <a:rPr sz="1092" spc="-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внебиржевых</a:t>
            </a:r>
            <a:r>
              <a:rPr sz="1092" spc="-39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договоров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Информационные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услуги</a:t>
            </a:r>
            <a:endParaRPr sz="1092" spc="-5">
              <a:solidFill>
                <a:srgbClr val="333333"/>
              </a:solidFill>
              <a:latin typeface="Arial"/>
              <a:cs typeface="Arial"/>
            </a:endParaRPr>
          </a:p>
          <a:p>
            <a:pPr marL="13862" marR="171353"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индексы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цен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на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нефть</a:t>
            </a:r>
            <a:r>
              <a:rPr sz="788" spc="-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нефтепродукты,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газ</a:t>
            </a:r>
            <a:r>
              <a:rPr sz="788" spc="-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природный,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уголь;</a:t>
            </a:r>
            <a:r>
              <a:rPr sz="788" spc="-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ход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итоги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торгов;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прогнозы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от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 участников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финансового</a:t>
            </a:r>
            <a:r>
              <a:rPr sz="788" spc="2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5">
                <a:solidFill>
                  <a:srgbClr val="333333"/>
                </a:solidFill>
                <a:latin typeface="Arial"/>
                <a:cs typeface="Arial"/>
              </a:rPr>
              <a:t>сектора</a:t>
            </a:r>
            <a:endParaRPr sz="1092">
              <a:latin typeface="Arial"/>
              <a:cs typeface="Arial"/>
            </a:endParaRPr>
          </a:p>
        </p:txBody>
      </p:sp>
      <p:sp>
        <p:nvSpPr>
          <p:cNvPr id="69" name="object 14">
            <a:extLst>
              <a:ext uri="{FF2B5EF4-FFF2-40B4-BE49-F238E27FC236}">
                <a16:creationId xmlns:a16="http://schemas.microsoft.com/office/drawing/2014/main" id="{749EF04F-B3B7-27A5-2648-26446ED7C0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69946" y="3352585"/>
            <a:ext cx="1287166" cy="823245"/>
          </a:xfrm>
          <a:prstGeom prst="rect">
            <a:avLst/>
          </a:prstGeom>
        </p:spPr>
        <p:txBody>
          <a:bodyPr vert="horz" wrap="square" lIns="0" tIns="139008" rIns="0" bIns="0" rtlCol="0">
            <a:spAutoFit/>
          </a:bodyPr>
          <a:lstStyle/>
          <a:p>
            <a:pPr marL="7701">
              <a:spcBef>
                <a:spcPts val="1095"/>
              </a:spcBef>
              <a:defRPr/>
            </a:pPr>
            <a:r>
              <a:rPr sz="2395" b="1">
                <a:solidFill>
                  <a:srgbClr val="0A4DA7"/>
                </a:solidFill>
                <a:latin typeface="Arial"/>
                <a:cs typeface="Arial"/>
              </a:rPr>
              <a:t>7 </a:t>
            </a:r>
            <a:r>
              <a:rPr sz="2395" b="1" spc="-12">
                <a:solidFill>
                  <a:srgbClr val="0A4DA7"/>
                </a:solidFill>
                <a:latin typeface="Arial"/>
                <a:cs typeface="Arial"/>
              </a:rPr>
              <a:t>100+</a:t>
            </a:r>
            <a:endParaRPr sz="2395" b="1">
              <a:solidFill>
                <a:srgbClr val="0A4DA7"/>
              </a:solidFill>
              <a:latin typeface="Arial"/>
              <a:cs typeface="Arial"/>
            </a:endParaRPr>
          </a:p>
          <a:p>
            <a:pPr marL="7701" marR="3081">
              <a:lnSpc>
                <a:spcPct val="101499"/>
              </a:lnSpc>
              <a:spcBef>
                <a:spcPts val="340"/>
              </a:spcBef>
              <a:defRPr/>
            </a:pPr>
            <a:r>
              <a:rPr sz="788">
                <a:latin typeface="Arial"/>
                <a:cs typeface="Arial"/>
              </a:rPr>
              <a:t>УЧАСТНИКОВ</a:t>
            </a:r>
            <a:r>
              <a:rPr sz="788" spc="-30">
                <a:latin typeface="Arial"/>
                <a:cs typeface="Arial"/>
              </a:rPr>
              <a:t> </a:t>
            </a:r>
            <a:r>
              <a:rPr sz="788" spc="-6">
                <a:latin typeface="Arial"/>
                <a:cs typeface="Arial"/>
              </a:rPr>
              <a:t>ТОРГОВ </a:t>
            </a:r>
          </a:p>
          <a:p>
            <a:pPr marL="7701" marR="3081">
              <a:lnSpc>
                <a:spcPct val="101499"/>
              </a:lnSpc>
              <a:spcBef>
                <a:spcPts val="340"/>
              </a:spcBef>
              <a:defRPr/>
            </a:pPr>
            <a:r>
              <a:rPr sz="788">
                <a:latin typeface="Arial"/>
                <a:cs typeface="Arial"/>
              </a:rPr>
              <a:t>И</a:t>
            </a:r>
            <a:r>
              <a:rPr sz="788" spc="6">
                <a:latin typeface="Arial"/>
                <a:cs typeface="Arial"/>
              </a:rPr>
              <a:t> </a:t>
            </a:r>
            <a:r>
              <a:rPr sz="788">
                <a:latin typeface="Arial"/>
                <a:cs typeface="Arial"/>
              </a:rPr>
              <a:t>ИХ</a:t>
            </a:r>
            <a:r>
              <a:rPr sz="788" spc="9">
                <a:latin typeface="Arial"/>
                <a:cs typeface="Arial"/>
              </a:rPr>
              <a:t> </a:t>
            </a:r>
            <a:r>
              <a:rPr sz="788" spc="-6">
                <a:latin typeface="Arial"/>
                <a:cs typeface="Arial"/>
              </a:rPr>
              <a:t>КЛИЕНТОВ</a:t>
            </a:r>
            <a:endParaRPr sz="788">
              <a:solidFill>
                <a:srgbClr val="0A4DA7"/>
              </a:solidFill>
              <a:latin typeface="Arial"/>
              <a:cs typeface="Arial"/>
            </a:endParaRPr>
          </a:p>
        </p:txBody>
      </p:sp>
      <p:sp>
        <p:nvSpPr>
          <p:cNvPr id="70" name="object 15">
            <a:extLst>
              <a:ext uri="{FF2B5EF4-FFF2-40B4-BE49-F238E27FC236}">
                <a16:creationId xmlns:a16="http://schemas.microsoft.com/office/drawing/2014/main" id="{3D414099-CE3F-FCFE-AA09-B8BFF494C3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69946" y="4328295"/>
            <a:ext cx="1620018" cy="855925"/>
          </a:xfrm>
          <a:prstGeom prst="rect">
            <a:avLst/>
          </a:prstGeom>
        </p:spPr>
        <p:txBody>
          <a:bodyPr vert="horz" wrap="square" lIns="0" tIns="100887" rIns="0" bIns="0" rtlCol="0">
            <a:spAutoFit/>
          </a:bodyPr>
          <a:lstStyle/>
          <a:p>
            <a:pPr marL="7701">
              <a:spcBef>
                <a:spcPts val="794"/>
              </a:spcBef>
              <a:defRPr/>
            </a:pPr>
            <a:r>
              <a:rPr sz="2395" b="1">
                <a:solidFill>
                  <a:srgbClr val="0A4DA7"/>
                </a:solidFill>
                <a:latin typeface="Arial"/>
                <a:cs typeface="Arial"/>
              </a:rPr>
              <a:t>6 </a:t>
            </a:r>
            <a:r>
              <a:rPr sz="2395" b="1" spc="-12">
                <a:solidFill>
                  <a:srgbClr val="0A4DA7"/>
                </a:solidFill>
                <a:latin typeface="Arial"/>
                <a:cs typeface="Arial"/>
              </a:rPr>
              <a:t>700+</a:t>
            </a:r>
            <a:endParaRPr sz="2395" b="1">
              <a:solidFill>
                <a:srgbClr val="0A4DA7"/>
              </a:solidFill>
              <a:latin typeface="Arial"/>
              <a:cs typeface="Arial"/>
            </a:endParaRPr>
          </a:p>
          <a:p>
            <a:pPr marL="7701" marR="3081">
              <a:lnSpc>
                <a:spcPct val="101499"/>
              </a:lnSpc>
              <a:spcBef>
                <a:spcPts val="240"/>
              </a:spcBef>
              <a:defRPr/>
            </a:pPr>
            <a:r>
              <a:rPr sz="788">
                <a:latin typeface="Arial"/>
                <a:cs typeface="Arial"/>
              </a:rPr>
              <a:t>ТОРГУЕМЫХ</a:t>
            </a:r>
            <a:r>
              <a:rPr sz="788" spc="9">
                <a:latin typeface="Arial"/>
                <a:cs typeface="Arial"/>
              </a:rPr>
              <a:t> </a:t>
            </a:r>
            <a:r>
              <a:rPr sz="788" spc="-6">
                <a:latin typeface="Arial"/>
                <a:cs typeface="Arial"/>
              </a:rPr>
              <a:t>ИНСТРУМЕНТОВ </a:t>
            </a:r>
            <a:r>
              <a:rPr sz="788">
                <a:latin typeface="Arial"/>
                <a:cs typeface="Arial"/>
              </a:rPr>
              <a:t>ТОВАРНОГО</a:t>
            </a:r>
            <a:r>
              <a:rPr sz="788" spc="-9">
                <a:latin typeface="Arial"/>
                <a:cs typeface="Arial"/>
              </a:rPr>
              <a:t> </a:t>
            </a:r>
            <a:r>
              <a:rPr sz="788">
                <a:latin typeface="Arial"/>
                <a:cs typeface="Arial"/>
              </a:rPr>
              <a:t>И</a:t>
            </a:r>
            <a:r>
              <a:rPr sz="788" spc="-9">
                <a:latin typeface="Arial"/>
                <a:cs typeface="Arial"/>
              </a:rPr>
              <a:t> </a:t>
            </a:r>
            <a:r>
              <a:rPr sz="788" spc="-6">
                <a:latin typeface="Arial"/>
                <a:cs typeface="Arial"/>
              </a:rPr>
              <a:t>СРОЧНОГО РЫНКОВ</a:t>
            </a:r>
            <a:endParaRPr sz="788">
              <a:latin typeface="Arial"/>
              <a:cs typeface="Arial"/>
            </a:endParaRPr>
          </a:p>
        </p:txBody>
      </p:sp>
      <p:sp>
        <p:nvSpPr>
          <p:cNvPr id="71" name="object 16">
            <a:extLst>
              <a:ext uri="{FF2B5EF4-FFF2-40B4-BE49-F238E27FC236}">
                <a16:creationId xmlns:a16="http://schemas.microsoft.com/office/drawing/2014/main" id="{06B5B207-2C5E-0820-0B1B-0F77724A2B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69947" y="5230682"/>
            <a:ext cx="1721696" cy="867967"/>
          </a:xfrm>
          <a:prstGeom prst="rect">
            <a:avLst/>
          </a:prstGeom>
        </p:spPr>
        <p:txBody>
          <a:bodyPr vert="horz" wrap="square" lIns="0" tIns="195998" rIns="0" bIns="0" rtlCol="0">
            <a:spAutoFit/>
          </a:bodyPr>
          <a:lstStyle/>
          <a:p>
            <a:pPr marL="7701">
              <a:spcBef>
                <a:spcPts val="1543"/>
              </a:spcBef>
              <a:defRPr/>
            </a:pPr>
            <a:r>
              <a:rPr sz="2395" b="1" spc="-15">
                <a:solidFill>
                  <a:srgbClr val="0A4DA7"/>
                </a:solidFill>
                <a:latin typeface="Arial"/>
                <a:cs typeface="Arial"/>
              </a:rPr>
              <a:t>840</a:t>
            </a:r>
            <a:endParaRPr sz="2395" b="1">
              <a:solidFill>
                <a:srgbClr val="0A4DA7"/>
              </a:solidFill>
              <a:latin typeface="Arial"/>
              <a:cs typeface="Arial"/>
            </a:endParaRPr>
          </a:p>
          <a:p>
            <a:pPr marL="7701" marR="3081">
              <a:lnSpc>
                <a:spcPct val="101499"/>
              </a:lnSpc>
              <a:spcBef>
                <a:spcPts val="491"/>
              </a:spcBef>
              <a:defRPr/>
            </a:pPr>
            <a:r>
              <a:rPr sz="788">
                <a:latin typeface="Arial"/>
                <a:cs typeface="Arial"/>
              </a:rPr>
              <a:t>БИРЖЕВЫХ</a:t>
            </a:r>
            <a:r>
              <a:rPr sz="788" spc="6">
                <a:latin typeface="Arial"/>
                <a:cs typeface="Arial"/>
              </a:rPr>
              <a:t> </a:t>
            </a:r>
            <a:r>
              <a:rPr sz="788">
                <a:latin typeface="Arial"/>
                <a:cs typeface="Arial"/>
              </a:rPr>
              <a:t>И</a:t>
            </a:r>
            <a:r>
              <a:rPr sz="788" spc="6">
                <a:latin typeface="Arial"/>
                <a:cs typeface="Arial"/>
              </a:rPr>
              <a:t> </a:t>
            </a:r>
            <a:r>
              <a:rPr sz="788" spc="-6">
                <a:latin typeface="Arial"/>
                <a:cs typeface="Arial"/>
              </a:rPr>
              <a:t>ВНЕБИРЖЕВЫХ </a:t>
            </a:r>
            <a:r>
              <a:rPr sz="788">
                <a:latin typeface="Arial"/>
                <a:cs typeface="Arial"/>
              </a:rPr>
              <a:t>ИНДЕКСОВ</a:t>
            </a:r>
            <a:r>
              <a:rPr sz="788" spc="-9">
                <a:latin typeface="Arial"/>
                <a:cs typeface="Arial"/>
              </a:rPr>
              <a:t> </a:t>
            </a:r>
            <a:r>
              <a:rPr sz="788">
                <a:latin typeface="Arial"/>
                <a:cs typeface="Arial"/>
              </a:rPr>
              <a:t>И</a:t>
            </a:r>
            <a:r>
              <a:rPr sz="788" spc="-9">
                <a:latin typeface="Arial"/>
                <a:cs typeface="Arial"/>
              </a:rPr>
              <a:t> </a:t>
            </a:r>
            <a:r>
              <a:rPr sz="788">
                <a:latin typeface="Arial"/>
                <a:cs typeface="Arial"/>
              </a:rPr>
              <a:t>ИНДИКАТОРОВ</a:t>
            </a:r>
            <a:r>
              <a:rPr sz="788" spc="-9">
                <a:latin typeface="Arial"/>
                <a:cs typeface="Arial"/>
              </a:rPr>
              <a:t> </a:t>
            </a:r>
            <a:r>
              <a:rPr sz="788" spc="-15">
                <a:latin typeface="Arial"/>
                <a:cs typeface="Arial"/>
              </a:rPr>
              <a:t>ЦЕН</a:t>
            </a:r>
            <a:endParaRPr sz="788">
              <a:solidFill>
                <a:srgbClr val="0A4DA7"/>
              </a:solidFill>
              <a:latin typeface="Arial"/>
              <a:cs typeface="Arial"/>
            </a:endParaRPr>
          </a:p>
        </p:txBody>
      </p:sp>
      <p:sp>
        <p:nvSpPr>
          <p:cNvPr id="72" name="object 26">
            <a:extLst>
              <a:ext uri="{FF2B5EF4-FFF2-40B4-BE49-F238E27FC236}">
                <a16:creationId xmlns:a16="http://schemas.microsoft.com/office/drawing/2014/main" id="{569B8290-1F81-EA6F-A140-6FEC3629D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94066" y="2174516"/>
            <a:ext cx="5612694" cy="46353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499"/>
              </a:lnSpc>
              <a:spcBef>
                <a:spcPts val="55"/>
              </a:spcBef>
              <a:defRPr/>
            </a:pPr>
            <a:r>
              <a:rPr sz="1516" b="1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sz="1516" b="1" spc="17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16" b="1" spc="69" dirty="0">
                <a:solidFill>
                  <a:srgbClr val="000000"/>
                </a:solidFill>
                <a:latin typeface="Arial"/>
                <a:cs typeface="Arial"/>
              </a:rPr>
              <a:t>СИСТЕМООБРАЗУЮЩИЙ</a:t>
            </a:r>
            <a:r>
              <a:rPr sz="1516" b="1" spc="18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16" b="1" spc="73" dirty="0">
                <a:solidFill>
                  <a:srgbClr val="000000"/>
                </a:solidFill>
                <a:latin typeface="Arial"/>
                <a:cs typeface="Arial"/>
              </a:rPr>
              <a:t>ИНСТИТУТ</a:t>
            </a:r>
            <a:r>
              <a:rPr sz="1516" b="1" spc="18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16" b="1" spc="64" dirty="0">
                <a:solidFill>
                  <a:srgbClr val="000000"/>
                </a:solidFill>
                <a:latin typeface="Arial"/>
                <a:cs typeface="Arial"/>
              </a:rPr>
              <a:t>РАЗВИТИЯ </a:t>
            </a:r>
            <a:r>
              <a:rPr sz="1516" b="1" spc="73" dirty="0">
                <a:solidFill>
                  <a:srgbClr val="000000"/>
                </a:solidFill>
                <a:latin typeface="Arial"/>
                <a:cs typeface="Arial"/>
              </a:rPr>
              <a:t>РЫНОЧНЫХ</a:t>
            </a:r>
            <a:r>
              <a:rPr sz="1516" b="1" spc="1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16" b="1" spc="69" dirty="0">
                <a:solidFill>
                  <a:srgbClr val="000000"/>
                </a:solidFill>
                <a:latin typeface="Arial"/>
                <a:cs typeface="Arial"/>
              </a:rPr>
              <a:t>ОТНОШЕНИЙ</a:t>
            </a:r>
            <a:r>
              <a:rPr sz="1516" b="1" spc="17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16" b="1" dirty="0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sz="1516" b="1" spc="17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16" b="1" spc="73" dirty="0">
                <a:solidFill>
                  <a:srgbClr val="000000"/>
                </a:solidFill>
                <a:latin typeface="Arial"/>
                <a:cs typeface="Arial"/>
              </a:rPr>
              <a:t>РОССИИ</a:t>
            </a:r>
            <a:endParaRPr sz="1516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4" name="object 28">
            <a:extLst>
              <a:ext uri="{FF2B5EF4-FFF2-40B4-BE49-F238E27FC236}">
                <a16:creationId xmlns:a16="http://schemas.microsoft.com/office/drawing/2014/main" id="{6CA6314A-8C16-2E07-6E12-30C4157BE1F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64518" y="489378"/>
            <a:ext cx="1224890" cy="723809"/>
          </a:xfrm>
          <a:prstGeom prst="rect">
            <a:avLst/>
          </a:prstGeom>
        </p:spPr>
        <p:txBody>
          <a:bodyPr vert="horz" wrap="square" lIns="0" tIns="86254" rIns="0" bIns="0" rtlCol="0">
            <a:spAutoFit/>
          </a:bodyPr>
          <a:lstStyle/>
          <a:p>
            <a:pPr marL="7701">
              <a:spcBef>
                <a:spcPts val="679"/>
              </a:spcBef>
              <a:defRPr/>
            </a:pPr>
            <a:r>
              <a:rPr sz="2395" b="1">
                <a:solidFill>
                  <a:srgbClr val="FFFFFF"/>
                </a:solidFill>
                <a:latin typeface="Arial"/>
                <a:cs typeface="Arial"/>
              </a:rPr>
              <a:t>500</a:t>
            </a:r>
            <a:r>
              <a:rPr sz="2395" b="1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395" b="1" spc="-15">
                <a:solidFill>
                  <a:srgbClr val="FFFFFF"/>
                </a:solidFill>
                <a:latin typeface="Arial"/>
                <a:cs typeface="Arial"/>
              </a:rPr>
              <a:t>000</a:t>
            </a:r>
            <a:endParaRPr sz="2395" b="1">
              <a:latin typeface="Arial"/>
              <a:cs typeface="Arial"/>
            </a:endParaRPr>
          </a:p>
          <a:p>
            <a:pPr marL="7701">
              <a:spcBef>
                <a:spcPts val="215"/>
              </a:spcBef>
              <a:defRPr/>
            </a:pPr>
            <a:r>
              <a:rPr sz="788">
                <a:solidFill>
                  <a:srgbClr val="FFFFFF"/>
                </a:solidFill>
                <a:latin typeface="Arial"/>
                <a:cs typeface="Arial"/>
              </a:rPr>
              <a:t>ЗАКУПОЧНЫХ</a:t>
            </a:r>
            <a:r>
              <a:rPr sz="788" spc="2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FFFFFF"/>
                </a:solidFill>
                <a:latin typeface="Arial"/>
                <a:cs typeface="Arial"/>
              </a:rPr>
              <a:t>ПРОЦЕДУР</a:t>
            </a:r>
            <a:endParaRPr sz="788">
              <a:latin typeface="Arial"/>
              <a:cs typeface="Arial"/>
            </a:endParaRPr>
          </a:p>
        </p:txBody>
      </p:sp>
      <p:sp>
        <p:nvSpPr>
          <p:cNvPr id="75" name="object 29">
            <a:extLst>
              <a:ext uri="{FF2B5EF4-FFF2-40B4-BE49-F238E27FC236}">
                <a16:creationId xmlns:a16="http://schemas.microsoft.com/office/drawing/2014/main" id="{D291DED1-FD1D-E030-520C-BF8C0C1F9B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64515" y="1373694"/>
            <a:ext cx="1142487" cy="821343"/>
          </a:xfrm>
          <a:prstGeom prst="rect">
            <a:avLst/>
          </a:prstGeom>
        </p:spPr>
        <p:txBody>
          <a:bodyPr vert="horz" wrap="square" lIns="0" tIns="62766" rIns="0" bIns="0" rtlCol="0">
            <a:spAutoFit/>
          </a:bodyPr>
          <a:lstStyle/>
          <a:p>
            <a:pPr marL="7701">
              <a:spcBef>
                <a:spcPts val="494"/>
              </a:spcBef>
              <a:defRPr/>
            </a:pPr>
            <a:r>
              <a:rPr sz="2395" b="1">
                <a:solidFill>
                  <a:srgbClr val="FFFFFF"/>
                </a:solidFill>
                <a:latin typeface="Arial"/>
                <a:cs typeface="Arial"/>
              </a:rPr>
              <a:t>5 </a:t>
            </a:r>
            <a:r>
              <a:rPr sz="2395" b="1" spc="-12">
                <a:solidFill>
                  <a:srgbClr val="FFFFFF"/>
                </a:solidFill>
                <a:latin typeface="Arial"/>
                <a:cs typeface="Arial"/>
              </a:rPr>
              <a:t>500+</a:t>
            </a:r>
            <a:endParaRPr sz="2395" b="1">
              <a:latin typeface="Arial"/>
              <a:cs typeface="Arial"/>
            </a:endParaRPr>
          </a:p>
          <a:p>
            <a:pPr marL="7701">
              <a:spcBef>
                <a:spcPts val="154"/>
              </a:spcBef>
              <a:defRPr/>
            </a:pPr>
            <a:r>
              <a:rPr sz="788">
                <a:solidFill>
                  <a:srgbClr val="FFFFFF"/>
                </a:solidFill>
                <a:latin typeface="Arial"/>
                <a:cs typeface="Arial"/>
              </a:rPr>
              <a:t>МЛРД</a:t>
            </a:r>
            <a:r>
              <a:rPr sz="788" spc="-2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spc="-15">
                <a:solidFill>
                  <a:srgbClr val="FFFFFF"/>
                </a:solidFill>
                <a:latin typeface="Arial"/>
                <a:cs typeface="Arial"/>
              </a:rPr>
              <a:t>РУБ</a:t>
            </a:r>
            <a:endParaRPr sz="788">
              <a:latin typeface="Arial"/>
              <a:cs typeface="Arial"/>
            </a:endParaRPr>
          </a:p>
          <a:p>
            <a:pPr marL="7701">
              <a:spcBef>
                <a:spcPts val="15"/>
              </a:spcBef>
              <a:defRPr/>
            </a:pPr>
            <a:r>
              <a:rPr sz="788">
                <a:solidFill>
                  <a:srgbClr val="FFFFFF"/>
                </a:solidFill>
                <a:latin typeface="Arial"/>
                <a:cs typeface="Arial"/>
              </a:rPr>
              <a:t>ОБЪЕМ</a:t>
            </a:r>
            <a:r>
              <a:rPr sz="788" spc="6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FFFFFF"/>
                </a:solidFill>
                <a:latin typeface="Arial"/>
                <a:cs typeface="Arial"/>
              </a:rPr>
              <a:t>ЗАКУПОК</a:t>
            </a:r>
            <a:r>
              <a:rPr sz="788" spc="9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788" spc="9">
              <a:solidFill>
                <a:srgbClr val="FFFFFF"/>
              </a:solidFill>
              <a:latin typeface="Arial"/>
              <a:cs typeface="Arial"/>
            </a:endParaRPr>
          </a:p>
          <a:p>
            <a:pPr marL="7701">
              <a:spcBef>
                <a:spcPts val="15"/>
              </a:spcBef>
              <a:defRPr/>
            </a:pPr>
            <a:r>
              <a:rPr sz="788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788" spc="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spc="-15">
                <a:solidFill>
                  <a:srgbClr val="FFFFFF"/>
                </a:solidFill>
                <a:latin typeface="Arial"/>
                <a:cs typeface="Arial"/>
              </a:rPr>
              <a:t>ГОД</a:t>
            </a:r>
            <a:endParaRPr sz="788">
              <a:latin typeface="Arial"/>
              <a:cs typeface="Arial"/>
            </a:endParaRPr>
          </a:p>
        </p:txBody>
      </p:sp>
      <p:sp>
        <p:nvSpPr>
          <p:cNvPr id="76" name="object 30">
            <a:extLst>
              <a:ext uri="{FF2B5EF4-FFF2-40B4-BE49-F238E27FC236}">
                <a16:creationId xmlns:a16="http://schemas.microsoft.com/office/drawing/2014/main" id="{14ECA7C3-F4F6-B3B7-DED8-DFE80D0EF22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484392" y="947320"/>
            <a:ext cx="3168055" cy="1218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2200"/>
              </a:lnSpc>
              <a:spcBef>
                <a:spcPts val="58"/>
              </a:spcBef>
              <a:defRPr/>
            </a:pP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Закупки</a:t>
            </a:r>
            <a:r>
              <a:rPr sz="1092" spc="-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92" spc="-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соответствии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092" spc="-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44-ФЗ</a:t>
            </a:r>
            <a:r>
              <a:rPr sz="1092" spc="-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 223-</a:t>
            </a:r>
            <a:r>
              <a:rPr sz="1092" spc="-15">
                <a:solidFill>
                  <a:srgbClr val="FFFFFF"/>
                </a:solidFill>
                <a:latin typeface="Arial"/>
                <a:cs typeface="Arial"/>
              </a:rPr>
              <a:t>ФЗ 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Коммерческие</a:t>
            </a:r>
            <a:r>
              <a:rPr sz="1092" spc="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закупки</a:t>
            </a:r>
            <a:endParaRPr sz="1092">
              <a:latin typeface="Arial"/>
              <a:cs typeface="Arial"/>
            </a:endParaRPr>
          </a:p>
          <a:p>
            <a:pPr marL="7701" marR="505589">
              <a:lnSpc>
                <a:spcPct val="122200"/>
              </a:lnSpc>
              <a:defRPr/>
            </a:pP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Закупки</a:t>
            </a:r>
            <a:r>
              <a:rPr sz="1092" spc="-18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крупнейших</a:t>
            </a:r>
            <a:r>
              <a:rPr sz="1092" spc="-18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заказчиков Маркетплейс</a:t>
            </a:r>
            <a:r>
              <a:rPr sz="1092" spc="-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1092" spc="-9">
                <a:solidFill>
                  <a:srgbClr val="FFFFFF"/>
                </a:solidFill>
                <a:latin typeface="Arial"/>
                <a:cs typeface="Arial"/>
              </a:rPr>
              <a:t>интернет-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магазин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Финансовые</a:t>
            </a:r>
            <a:r>
              <a:rPr sz="1092" spc="-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FFFFFF"/>
                </a:solidFill>
                <a:latin typeface="Arial"/>
                <a:cs typeface="Arial"/>
              </a:rPr>
              <a:t>сервисы</a:t>
            </a:r>
            <a:endParaRPr sz="1092" spc="-5">
              <a:solidFill>
                <a:srgbClr val="FFFFFF"/>
              </a:solidFill>
              <a:latin typeface="Arial"/>
              <a:cs typeface="Arial"/>
            </a:endParaRPr>
          </a:p>
          <a:p>
            <a:pPr marL="7701" marR="505588">
              <a:lnSpc>
                <a:spcPct val="122200"/>
              </a:lnSpc>
              <a:defRPr/>
            </a:pPr>
            <a:r>
              <a:rPr sz="1092" spc="-5">
                <a:solidFill>
                  <a:srgbClr val="FFFFFF"/>
                </a:solidFill>
                <a:latin typeface="Arial"/>
                <a:cs typeface="Arial"/>
              </a:rPr>
              <a:t>Услуги</a:t>
            </a:r>
            <a:r>
              <a:rPr sz="1092" spc="-1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092" spc="-1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 spc="-5">
                <a:solidFill>
                  <a:srgbClr val="FFFFFF"/>
                </a:solidFill>
                <a:latin typeface="Arial"/>
                <a:cs typeface="Arial"/>
              </a:rPr>
              <a:t>поставщиков</a:t>
            </a:r>
            <a:r>
              <a:rPr sz="1092" spc="-1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092" spc="-1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92" spc="-5">
                <a:solidFill>
                  <a:srgbClr val="FFFFFF"/>
                </a:solidFill>
                <a:latin typeface="Arial"/>
                <a:cs typeface="Arial"/>
              </a:rPr>
              <a:t>заказчиков</a:t>
            </a:r>
            <a:endParaRPr sz="1092">
              <a:latin typeface="Arial"/>
              <a:cs typeface="Arial"/>
            </a:endParaRPr>
          </a:p>
        </p:txBody>
      </p:sp>
      <p:sp>
        <p:nvSpPr>
          <p:cNvPr id="77" name="object 31">
            <a:extLst>
              <a:ext uri="{FF2B5EF4-FFF2-40B4-BE49-F238E27FC236}">
                <a16:creationId xmlns:a16="http://schemas.microsoft.com/office/drawing/2014/main" id="{1A5BEF23-FB56-FD63-EEB8-931BE98A62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56030" y="2754361"/>
            <a:ext cx="1344541" cy="61410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sz="2395" b="1">
                <a:solidFill>
                  <a:srgbClr val="00ADEF"/>
                </a:solidFill>
                <a:latin typeface="Arial"/>
                <a:cs typeface="Arial"/>
              </a:rPr>
              <a:t>7 </a:t>
            </a:r>
            <a:r>
              <a:rPr sz="2395" b="1" spc="-15">
                <a:solidFill>
                  <a:srgbClr val="00ADEF"/>
                </a:solidFill>
                <a:latin typeface="Arial"/>
                <a:cs typeface="Arial"/>
              </a:rPr>
              <a:t>230</a:t>
            </a:r>
            <a:endParaRPr sz="2395" b="1">
              <a:latin typeface="Arial"/>
              <a:cs typeface="Arial"/>
            </a:endParaRPr>
          </a:p>
          <a:p>
            <a:pPr marL="7701" marR="3081">
              <a:lnSpc>
                <a:spcPct val="101499"/>
              </a:lnSpc>
              <a:spcBef>
                <a:spcPts val="42"/>
              </a:spcBef>
              <a:defRPr/>
            </a:pP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КОЛИЧЕСТВО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УЧАСТНИКОВ</a:t>
            </a:r>
            <a:r>
              <a:rPr lang="en-US" sz="788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КЛИРИНГА</a:t>
            </a:r>
            <a:endParaRPr sz="788">
              <a:latin typeface="Arial"/>
              <a:cs typeface="Arial"/>
            </a:endParaRPr>
          </a:p>
        </p:txBody>
      </p:sp>
      <p:sp>
        <p:nvSpPr>
          <p:cNvPr id="78" name="object 32">
            <a:extLst>
              <a:ext uri="{FF2B5EF4-FFF2-40B4-BE49-F238E27FC236}">
                <a16:creationId xmlns:a16="http://schemas.microsoft.com/office/drawing/2014/main" id="{7AA751A3-71C5-29C5-15E1-DA35DF61E9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471020" y="3416880"/>
            <a:ext cx="4087801" cy="74284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195227">
              <a:lnSpc>
                <a:spcPct val="114999"/>
              </a:lnSpc>
              <a:spcBef>
                <a:spcPts val="58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Клиринг</a:t>
            </a:r>
            <a:r>
              <a:rPr sz="1092" spc="-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в</a:t>
            </a:r>
            <a:r>
              <a:rPr sz="1092" spc="-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секции</a:t>
            </a:r>
            <a:r>
              <a:rPr sz="1092" spc="-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срочного</a:t>
            </a:r>
            <a:r>
              <a:rPr sz="1092" spc="-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рынка</a:t>
            </a:r>
            <a:r>
              <a:rPr sz="1092" spc="-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АО</a:t>
            </a:r>
            <a:r>
              <a:rPr sz="1092" spc="-1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ru-RU" sz="1092" spc="-5">
                <a:solidFill>
                  <a:srgbClr val="333333"/>
                </a:solidFill>
                <a:latin typeface="Arial"/>
                <a:cs typeface="Arial"/>
              </a:rPr>
              <a:t>Петербургская Биржа</a:t>
            </a:r>
          </a:p>
          <a:p>
            <a:pPr marL="7701" marR="195227">
              <a:lnSpc>
                <a:spcPct val="114999"/>
              </a:lnSpc>
              <a:spcBef>
                <a:spcPts val="57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Обеспечение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расчетов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по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клиринговым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счетам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14">
                <a:solidFill>
                  <a:srgbClr val="333333"/>
                </a:solidFill>
                <a:latin typeface="Arial"/>
                <a:cs typeface="Arial"/>
              </a:rPr>
              <a:t>АО</a:t>
            </a:r>
          </a:p>
          <a:p>
            <a:pPr marL="7701">
              <a:defRPr/>
            </a:pPr>
            <a:r>
              <a:rPr lang="ru-RU" sz="1092">
                <a:solidFill>
                  <a:srgbClr val="333333"/>
                </a:solidFill>
                <a:latin typeface="Arial"/>
                <a:cs typeface="Arial"/>
              </a:rPr>
              <a:t>Петербургская Биржа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в</a:t>
            </a:r>
            <a:r>
              <a:rPr sz="1092" spc="-2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целях</a:t>
            </a:r>
            <a:r>
              <a:rPr sz="1092" spc="-2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исполнения</a:t>
            </a:r>
            <a:r>
              <a:rPr sz="1092" spc="-2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биржевых</a:t>
            </a:r>
            <a:r>
              <a:rPr sz="1092" spc="-2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договоров</a:t>
            </a:r>
            <a:endParaRPr sz="1092">
              <a:latin typeface="Arial"/>
              <a:cs typeface="Arial"/>
            </a:endParaRPr>
          </a:p>
        </p:txBody>
      </p:sp>
      <p:sp>
        <p:nvSpPr>
          <p:cNvPr id="79" name="object 33">
            <a:extLst>
              <a:ext uri="{FF2B5EF4-FFF2-40B4-BE49-F238E27FC236}">
                <a16:creationId xmlns:a16="http://schemas.microsoft.com/office/drawing/2014/main" id="{8CB1392D-0836-8FDC-63CB-87D26C39DE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64518" y="4858577"/>
            <a:ext cx="1216418" cy="751409"/>
          </a:xfrm>
          <a:prstGeom prst="rect">
            <a:avLst/>
          </a:prstGeom>
        </p:spPr>
        <p:txBody>
          <a:bodyPr vert="horz" wrap="square" lIns="0" tIns="100887" rIns="0" bIns="0" rtlCol="0">
            <a:spAutoFit/>
          </a:bodyPr>
          <a:lstStyle/>
          <a:p>
            <a:pPr marL="7701">
              <a:spcBef>
                <a:spcPts val="794"/>
              </a:spcBef>
              <a:defRPr/>
            </a:pPr>
            <a:r>
              <a:rPr sz="2395" b="1" spc="-12">
                <a:solidFill>
                  <a:srgbClr val="00ADEF"/>
                </a:solidFill>
                <a:latin typeface="Arial"/>
                <a:cs typeface="Arial"/>
              </a:rPr>
              <a:t>480+</a:t>
            </a:r>
            <a:endParaRPr sz="2395" b="1">
              <a:latin typeface="Arial"/>
              <a:cs typeface="Arial"/>
            </a:endParaRPr>
          </a:p>
          <a:p>
            <a:pPr marL="7701">
              <a:spcBef>
                <a:spcPts val="255"/>
              </a:spcBef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УЧЕБНЫХ</a:t>
            </a:r>
            <a:r>
              <a:rPr sz="788" spc="3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МЕРОПРИЯТИЙ</a:t>
            </a:r>
            <a:endParaRPr sz="788">
              <a:latin typeface="Arial"/>
              <a:cs typeface="Arial"/>
            </a:endParaRPr>
          </a:p>
        </p:txBody>
      </p:sp>
      <p:sp>
        <p:nvSpPr>
          <p:cNvPr id="80" name="object 34">
            <a:extLst>
              <a:ext uri="{FF2B5EF4-FFF2-40B4-BE49-F238E27FC236}">
                <a16:creationId xmlns:a16="http://schemas.microsoft.com/office/drawing/2014/main" id="{ECB0A23F-2572-3A19-4E96-E7BF0DC25E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64517" y="5646681"/>
            <a:ext cx="1299208" cy="733455"/>
          </a:xfrm>
          <a:prstGeom prst="rect">
            <a:avLst/>
          </a:prstGeom>
        </p:spPr>
        <p:txBody>
          <a:bodyPr vert="horz" wrap="square" lIns="0" tIns="100887" rIns="0" bIns="0" rtlCol="0">
            <a:spAutoFit/>
          </a:bodyPr>
          <a:lstStyle/>
          <a:p>
            <a:pPr marL="7701">
              <a:spcBef>
                <a:spcPts val="794"/>
              </a:spcBef>
              <a:defRPr/>
            </a:pPr>
            <a:r>
              <a:rPr sz="2395" b="1">
                <a:solidFill>
                  <a:srgbClr val="00ADEF"/>
                </a:solidFill>
                <a:latin typeface="Arial"/>
                <a:cs typeface="Arial"/>
              </a:rPr>
              <a:t>41</a:t>
            </a:r>
            <a:r>
              <a:rPr sz="2395" b="1" spc="-69">
                <a:solidFill>
                  <a:srgbClr val="00ADEF"/>
                </a:solidFill>
                <a:latin typeface="Arial"/>
                <a:cs typeface="Arial"/>
              </a:rPr>
              <a:t> </a:t>
            </a:r>
            <a:r>
              <a:rPr sz="2395" b="1" spc="-12">
                <a:solidFill>
                  <a:srgbClr val="00ADEF"/>
                </a:solidFill>
                <a:latin typeface="Arial"/>
                <a:cs typeface="Arial"/>
              </a:rPr>
              <a:t>000+</a:t>
            </a:r>
            <a:endParaRPr sz="2395" b="1">
              <a:latin typeface="Arial"/>
              <a:cs typeface="Arial"/>
            </a:endParaRPr>
          </a:p>
          <a:p>
            <a:pPr marL="7701" marR="199078">
              <a:lnSpc>
                <a:spcPct val="101499"/>
              </a:lnSpc>
              <a:spcBef>
                <a:spcPts val="240"/>
              </a:spcBef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ЧЕЛОВЕК</a:t>
            </a:r>
            <a:r>
              <a:rPr sz="788" spc="33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ПРОШЛИ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ОБУЧЕНИЕ</a:t>
            </a:r>
            <a:r>
              <a:rPr sz="788" spc="9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В</a:t>
            </a:r>
            <a:r>
              <a:rPr sz="788" spc="9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15">
                <a:solidFill>
                  <a:srgbClr val="333333"/>
                </a:solidFill>
                <a:latin typeface="Arial"/>
                <a:cs typeface="Arial"/>
              </a:rPr>
              <a:t>ЦРТ</a:t>
            </a:r>
            <a:endParaRPr sz="788">
              <a:latin typeface="Arial"/>
              <a:cs typeface="Arial"/>
            </a:endParaRPr>
          </a:p>
        </p:txBody>
      </p:sp>
      <p:sp>
        <p:nvSpPr>
          <p:cNvPr id="81" name="object 35">
            <a:extLst>
              <a:ext uri="{FF2B5EF4-FFF2-40B4-BE49-F238E27FC236}">
                <a16:creationId xmlns:a16="http://schemas.microsoft.com/office/drawing/2014/main" id="{0DD565D8-5555-6919-A880-E7802B5AE6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471020" y="5227408"/>
            <a:ext cx="3670050" cy="116308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37400"/>
              </a:lnSpc>
              <a:spcBef>
                <a:spcPts val="58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Обучение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участников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биржевых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внебиржевых</a:t>
            </a:r>
            <a:r>
              <a:rPr sz="1092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торгов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Повышение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 квалификации</a:t>
            </a:r>
            <a:endParaRPr sz="1092">
              <a:latin typeface="Arial"/>
              <a:cs typeface="Arial"/>
            </a:endParaRPr>
          </a:p>
          <a:p>
            <a:pPr marL="14247" marR="2014655">
              <a:lnSpc>
                <a:spcPts val="897"/>
              </a:lnSpc>
              <a:spcBef>
                <a:spcPts val="152"/>
              </a:spcBef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в</a:t>
            </a:r>
            <a:r>
              <a:rPr sz="788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сфере</a:t>
            </a:r>
            <a:r>
              <a:rPr sz="788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закупочной</a:t>
            </a:r>
            <a:r>
              <a:rPr sz="788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деятельности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заказчиков</a:t>
            </a:r>
            <a:r>
              <a:rPr sz="788" spc="16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и</a:t>
            </a:r>
            <a:r>
              <a:rPr sz="788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поставщиков</a:t>
            </a:r>
            <a:endParaRPr sz="788">
              <a:latin typeface="Arial"/>
              <a:cs typeface="Arial"/>
            </a:endParaRPr>
          </a:p>
          <a:p>
            <a:pPr marL="7701">
              <a:spcBef>
                <a:spcPts val="343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Корпоративное</a:t>
            </a:r>
            <a:r>
              <a:rPr sz="1092" spc="-5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обучение</a:t>
            </a:r>
            <a:endParaRPr sz="1092">
              <a:latin typeface="Arial"/>
              <a:cs typeface="Arial"/>
            </a:endParaRPr>
          </a:p>
          <a:p>
            <a:pPr marL="7701">
              <a:spcBef>
                <a:spcPts val="491"/>
              </a:spcBef>
              <a:defRPr/>
            </a:pP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Конференции,</a:t>
            </a:r>
            <a:r>
              <a:rPr sz="1092" spc="-36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>
                <a:solidFill>
                  <a:srgbClr val="333333"/>
                </a:solidFill>
                <a:latin typeface="Arial"/>
                <a:cs typeface="Arial"/>
              </a:rPr>
              <a:t>вебинары,</a:t>
            </a:r>
            <a:r>
              <a:rPr sz="1092" spc="-2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092" spc="-6">
                <a:solidFill>
                  <a:srgbClr val="333333"/>
                </a:solidFill>
                <a:latin typeface="Arial"/>
                <a:cs typeface="Arial"/>
              </a:rPr>
              <a:t>семинары</a:t>
            </a:r>
            <a:endParaRPr sz="1092">
              <a:latin typeface="Arial"/>
              <a:cs typeface="Arial"/>
            </a:endParaRPr>
          </a:p>
        </p:txBody>
      </p:sp>
      <p:sp>
        <p:nvSpPr>
          <p:cNvPr id="82" name="object 40">
            <a:extLst>
              <a:ext uri="{FF2B5EF4-FFF2-40B4-BE49-F238E27FC236}">
                <a16:creationId xmlns:a16="http://schemas.microsoft.com/office/drawing/2014/main" id="{E9787355-512B-E698-33BA-80E0631BEA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46301" y="1338355"/>
            <a:ext cx="1299208" cy="0"/>
          </a:xfrm>
          <a:custGeom>
            <a:avLst/>
            <a:gdLst/>
            <a:ahLst/>
            <a:cxnLst/>
            <a:rect l="l" t="t" r="r" b="b"/>
            <a:pathLst>
              <a:path w="2142490" extrusionOk="0">
                <a:moveTo>
                  <a:pt x="0" y="0"/>
                </a:moveTo>
                <a:lnTo>
                  <a:pt x="2141997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3" name="object 41">
            <a:extLst>
              <a:ext uri="{FF2B5EF4-FFF2-40B4-BE49-F238E27FC236}">
                <a16:creationId xmlns:a16="http://schemas.microsoft.com/office/drawing/2014/main" id="{98A668C4-B9BD-D3D7-D35C-17DCC285F9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46301" y="3476753"/>
            <a:ext cx="1299208" cy="0"/>
          </a:xfrm>
          <a:custGeom>
            <a:avLst/>
            <a:gdLst/>
            <a:ahLst/>
            <a:cxnLst/>
            <a:rect l="l" t="t" r="r" b="b"/>
            <a:pathLst>
              <a:path w="2142490" extrusionOk="0">
                <a:moveTo>
                  <a:pt x="0" y="0"/>
                </a:moveTo>
                <a:lnTo>
                  <a:pt x="2141997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4" name="object 42">
            <a:extLst>
              <a:ext uri="{FF2B5EF4-FFF2-40B4-BE49-F238E27FC236}">
                <a16:creationId xmlns:a16="http://schemas.microsoft.com/office/drawing/2014/main" id="{287820F7-AAFA-DB21-9F94-F714F15DC7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46301" y="5646145"/>
            <a:ext cx="1299208" cy="0"/>
          </a:xfrm>
          <a:custGeom>
            <a:avLst/>
            <a:gdLst/>
            <a:ahLst/>
            <a:cxnLst/>
            <a:rect l="l" t="t" r="r" b="b"/>
            <a:pathLst>
              <a:path w="2142490" extrusionOk="0">
                <a:moveTo>
                  <a:pt x="0" y="0"/>
                </a:moveTo>
                <a:lnTo>
                  <a:pt x="2141997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5" name="object 43">
            <a:extLst>
              <a:ext uri="{FF2B5EF4-FFF2-40B4-BE49-F238E27FC236}">
                <a16:creationId xmlns:a16="http://schemas.microsoft.com/office/drawing/2014/main" id="{45C23AD0-71B3-5BB5-3803-F703D6EC8C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983438"/>
            <a:ext cx="0" cy="1095894"/>
          </a:xfrm>
          <a:custGeom>
            <a:avLst/>
            <a:gdLst/>
            <a:ahLst/>
            <a:cxnLst/>
            <a:rect l="l" t="t" r="r" b="b"/>
            <a:pathLst>
              <a:path h="1807210" extrusionOk="0">
                <a:moveTo>
                  <a:pt x="0" y="0"/>
                </a:moveTo>
                <a:lnTo>
                  <a:pt x="0" y="1806855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6" name="object 44">
            <a:extLst>
              <a:ext uri="{FF2B5EF4-FFF2-40B4-BE49-F238E27FC236}">
                <a16:creationId xmlns:a16="http://schemas.microsoft.com/office/drawing/2014/main" id="{CC32DD5B-69B2-2BF0-999B-BD1DE9BA4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1067274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7" name="object 45">
            <a:extLst>
              <a:ext uri="{FF2B5EF4-FFF2-40B4-BE49-F238E27FC236}">
                <a16:creationId xmlns:a16="http://schemas.microsoft.com/office/drawing/2014/main" id="{9250B0C8-5C49-1047-12FE-939EFC2055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1269643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8" name="object 46">
            <a:extLst>
              <a:ext uri="{FF2B5EF4-FFF2-40B4-BE49-F238E27FC236}">
                <a16:creationId xmlns:a16="http://schemas.microsoft.com/office/drawing/2014/main" id="{40CD6AB2-E098-FD8F-7ED4-FA8D151BF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1472012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89" name="object 47">
            <a:extLst>
              <a:ext uri="{FF2B5EF4-FFF2-40B4-BE49-F238E27FC236}">
                <a16:creationId xmlns:a16="http://schemas.microsoft.com/office/drawing/2014/main" id="{82D7AB41-1921-D644-D2B7-299E89B279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1674380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0" name="object 48">
            <a:extLst>
              <a:ext uri="{FF2B5EF4-FFF2-40B4-BE49-F238E27FC236}">
                <a16:creationId xmlns:a16="http://schemas.microsoft.com/office/drawing/2014/main" id="{CFBBBE4D-C457-DAA1-A168-36AC6E79AC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2079117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1" name="object 49">
            <a:extLst>
              <a:ext uri="{FF2B5EF4-FFF2-40B4-BE49-F238E27FC236}">
                <a16:creationId xmlns:a16="http://schemas.microsoft.com/office/drawing/2014/main" id="{66445933-83A5-EA69-1110-00C4A24073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3293275"/>
            <a:ext cx="0" cy="462463"/>
          </a:xfrm>
          <a:custGeom>
            <a:avLst/>
            <a:gdLst/>
            <a:ahLst/>
            <a:cxnLst/>
            <a:rect l="l" t="t" r="r" b="b"/>
            <a:pathLst>
              <a:path h="762635" extrusionOk="0">
                <a:moveTo>
                  <a:pt x="0" y="0"/>
                </a:moveTo>
                <a:lnTo>
                  <a:pt x="0" y="762636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2" name="object 50">
            <a:extLst>
              <a:ext uri="{FF2B5EF4-FFF2-40B4-BE49-F238E27FC236}">
                <a16:creationId xmlns:a16="http://schemas.microsoft.com/office/drawing/2014/main" id="{66E7D7E2-4B89-9580-6EE8-00DE8AFE60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3547315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3" name="object 51">
            <a:extLst>
              <a:ext uri="{FF2B5EF4-FFF2-40B4-BE49-F238E27FC236}">
                <a16:creationId xmlns:a16="http://schemas.microsoft.com/office/drawing/2014/main" id="{24EC74B2-7016-374E-F790-D397F4717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3755741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4" name="object 52">
            <a:extLst>
              <a:ext uri="{FF2B5EF4-FFF2-40B4-BE49-F238E27FC236}">
                <a16:creationId xmlns:a16="http://schemas.microsoft.com/office/drawing/2014/main" id="{F0834261-A182-D752-7164-71C2F0FF16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5194019"/>
            <a:ext cx="27725" cy="1111140"/>
          </a:xfrm>
          <a:custGeom>
            <a:avLst/>
            <a:gdLst/>
            <a:ahLst/>
            <a:cxnLst/>
            <a:rect l="l" t="t" r="r" b="b"/>
            <a:pathLst>
              <a:path h="1764665" extrusionOk="0">
                <a:moveTo>
                  <a:pt x="0" y="0"/>
                </a:moveTo>
                <a:lnTo>
                  <a:pt x="0" y="1764312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5" name="object 53">
            <a:extLst>
              <a:ext uri="{FF2B5EF4-FFF2-40B4-BE49-F238E27FC236}">
                <a16:creationId xmlns:a16="http://schemas.microsoft.com/office/drawing/2014/main" id="{C115ABCB-51F2-57C1-412C-DD6AA1E67C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5355072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6" name="object 54">
            <a:extLst>
              <a:ext uri="{FF2B5EF4-FFF2-40B4-BE49-F238E27FC236}">
                <a16:creationId xmlns:a16="http://schemas.microsoft.com/office/drawing/2014/main" id="{45B96250-910B-B301-A499-901A0728CC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5586610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7" name="object 55">
            <a:extLst>
              <a:ext uri="{FF2B5EF4-FFF2-40B4-BE49-F238E27FC236}">
                <a16:creationId xmlns:a16="http://schemas.microsoft.com/office/drawing/2014/main" id="{5EF5851F-8AC3-CEED-0506-8ACE3D9F58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6088190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8" name="object 56">
            <a:extLst>
              <a:ext uri="{FF2B5EF4-FFF2-40B4-BE49-F238E27FC236}">
                <a16:creationId xmlns:a16="http://schemas.microsoft.com/office/drawing/2014/main" id="{A41D6F79-1B96-EB47-53EE-F63F0A9E62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6305159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0ADE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99" name="object 57">
            <a:extLst>
              <a:ext uri="{FF2B5EF4-FFF2-40B4-BE49-F238E27FC236}">
                <a16:creationId xmlns:a16="http://schemas.microsoft.com/office/drawing/2014/main" id="{F97CBAD5-765D-AE9A-837A-ED094DA2F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77647" y="4322330"/>
            <a:ext cx="1649617" cy="0"/>
          </a:xfrm>
          <a:custGeom>
            <a:avLst/>
            <a:gdLst/>
            <a:ahLst/>
            <a:cxnLst/>
            <a:rect l="l" t="t" r="r" b="b"/>
            <a:pathLst>
              <a:path w="2720340" extrusionOk="0">
                <a:moveTo>
                  <a:pt x="0" y="0"/>
                </a:moveTo>
                <a:lnTo>
                  <a:pt x="2719959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0" name="object 58">
            <a:extLst>
              <a:ext uri="{FF2B5EF4-FFF2-40B4-BE49-F238E27FC236}">
                <a16:creationId xmlns:a16="http://schemas.microsoft.com/office/drawing/2014/main" id="{EB336718-EF68-54E6-2915-8B61D47D1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0692" y="3960139"/>
            <a:ext cx="0" cy="1612650"/>
          </a:xfrm>
          <a:custGeom>
            <a:avLst/>
            <a:gdLst/>
            <a:ahLst/>
            <a:cxnLst/>
            <a:rect l="l" t="t" r="r" b="b"/>
            <a:pathLst>
              <a:path h="2659379" extrusionOk="0">
                <a:moveTo>
                  <a:pt x="0" y="0"/>
                </a:moveTo>
                <a:lnTo>
                  <a:pt x="0" y="2659301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1" name="object 59">
            <a:extLst>
              <a:ext uri="{FF2B5EF4-FFF2-40B4-BE49-F238E27FC236}">
                <a16:creationId xmlns:a16="http://schemas.microsoft.com/office/drawing/2014/main" id="{827CC2EF-F099-BBB7-FDC1-1D80346EFC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0692" y="4114596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2" name="object 60">
            <a:extLst>
              <a:ext uri="{FF2B5EF4-FFF2-40B4-BE49-F238E27FC236}">
                <a16:creationId xmlns:a16="http://schemas.microsoft.com/office/drawing/2014/main" id="{CB4C4667-B40D-756C-38B9-13116F0AFE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0692" y="4842994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3" name="object 61">
            <a:extLst>
              <a:ext uri="{FF2B5EF4-FFF2-40B4-BE49-F238E27FC236}">
                <a16:creationId xmlns:a16="http://schemas.microsoft.com/office/drawing/2014/main" id="{8DB012B6-E273-FAF9-61A1-A5BDBED6E9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0692" y="5094710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4" name="object 62">
            <a:extLst>
              <a:ext uri="{FF2B5EF4-FFF2-40B4-BE49-F238E27FC236}">
                <a16:creationId xmlns:a16="http://schemas.microsoft.com/office/drawing/2014/main" id="{25BEC784-BF85-AF64-5C2C-2827E85FD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0692" y="5333726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5" name="object 63">
            <a:extLst>
              <a:ext uri="{FF2B5EF4-FFF2-40B4-BE49-F238E27FC236}">
                <a16:creationId xmlns:a16="http://schemas.microsoft.com/office/drawing/2014/main" id="{751267C2-7952-FDE6-C6FD-F29845466C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40692" y="5572743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6" name="object 64">
            <a:extLst>
              <a:ext uri="{FF2B5EF4-FFF2-40B4-BE49-F238E27FC236}">
                <a16:creationId xmlns:a16="http://schemas.microsoft.com/office/drawing/2014/main" id="{2A9847CD-6A7E-D238-2CFA-776C15B70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319776" y="1876748"/>
            <a:ext cx="98577" cy="0"/>
          </a:xfrm>
          <a:custGeom>
            <a:avLst/>
            <a:gdLst/>
            <a:ahLst/>
            <a:cxnLst/>
            <a:rect l="l" t="t" r="r" b="b"/>
            <a:pathLst>
              <a:path w="162559" extrusionOk="0">
                <a:moveTo>
                  <a:pt x="0" y="0"/>
                </a:moveTo>
                <a:lnTo>
                  <a:pt x="162361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sp>
        <p:nvSpPr>
          <p:cNvPr id="107" name="object 65">
            <a:extLst>
              <a:ext uri="{FF2B5EF4-FFF2-40B4-BE49-F238E27FC236}">
                <a16:creationId xmlns:a16="http://schemas.microsoft.com/office/drawing/2014/main" id="{158B6259-296F-4396-EF70-5521D9FF45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56029" y="3481406"/>
            <a:ext cx="1344977" cy="80979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2762"/>
              </a:lnSpc>
              <a:spcBef>
                <a:spcPts val="64"/>
              </a:spcBef>
              <a:defRPr/>
            </a:pPr>
            <a:r>
              <a:rPr sz="2395" b="1" spc="-15">
                <a:solidFill>
                  <a:srgbClr val="00ADEF"/>
                </a:solidFill>
                <a:latin typeface="Arial"/>
                <a:cs typeface="Arial"/>
              </a:rPr>
              <a:t>34+</a:t>
            </a:r>
            <a:endParaRPr sz="2395" b="1">
              <a:latin typeface="Arial"/>
              <a:cs typeface="Arial"/>
            </a:endParaRPr>
          </a:p>
          <a:p>
            <a:pPr marL="17712">
              <a:lnSpc>
                <a:spcPts val="1307"/>
              </a:lnSpc>
              <a:defRPr/>
            </a:pPr>
            <a:r>
              <a:rPr sz="1182" b="1">
                <a:solidFill>
                  <a:srgbClr val="00ADEF"/>
                </a:solidFill>
                <a:latin typeface="Arial"/>
                <a:cs typeface="Arial"/>
              </a:rPr>
              <a:t>МЛРД</a:t>
            </a:r>
            <a:r>
              <a:rPr sz="1182" b="1" spc="-30">
                <a:solidFill>
                  <a:srgbClr val="00ADEF"/>
                </a:solidFill>
                <a:latin typeface="Arial"/>
                <a:cs typeface="Arial"/>
              </a:rPr>
              <a:t> </a:t>
            </a:r>
            <a:r>
              <a:rPr sz="1182" b="1" spc="-15">
                <a:solidFill>
                  <a:srgbClr val="00ADEF"/>
                </a:solidFill>
                <a:latin typeface="Arial"/>
                <a:cs typeface="Arial"/>
              </a:rPr>
              <a:t>РУБ</a:t>
            </a:r>
            <a:endParaRPr sz="1182" b="1">
              <a:latin typeface="Arial"/>
              <a:cs typeface="Arial"/>
            </a:endParaRPr>
          </a:p>
          <a:p>
            <a:pPr marL="17712" marR="3081">
              <a:lnSpc>
                <a:spcPct val="101499"/>
              </a:lnSpc>
              <a:spcBef>
                <a:spcPts val="276"/>
              </a:spcBef>
              <a:defRPr/>
            </a:pP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ОБЯЗАТЕЛЬСТВ</a:t>
            </a:r>
            <a:r>
              <a:rPr sz="788" spc="-18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15">
                <a:solidFill>
                  <a:srgbClr val="333333"/>
                </a:solidFill>
                <a:latin typeface="Arial"/>
                <a:cs typeface="Arial"/>
              </a:rPr>
              <a:t>ПО </a:t>
            </a:r>
            <a:r>
              <a:rPr sz="788">
                <a:solidFill>
                  <a:srgbClr val="333333"/>
                </a:solidFill>
                <a:latin typeface="Arial"/>
                <a:cs typeface="Arial"/>
              </a:rPr>
              <a:t>СРОЧНОМУ</a:t>
            </a:r>
            <a:r>
              <a:rPr sz="788" spc="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788" spc="-6">
                <a:solidFill>
                  <a:srgbClr val="333333"/>
                </a:solidFill>
                <a:latin typeface="Arial"/>
                <a:cs typeface="Arial"/>
              </a:rPr>
              <a:t>РЫНКУ</a:t>
            </a:r>
            <a:endParaRPr sz="788">
              <a:latin typeface="Arial"/>
              <a:cs typeface="Arial"/>
            </a:endParaRPr>
          </a:p>
        </p:txBody>
      </p:sp>
      <p:pic>
        <p:nvPicPr>
          <p:cNvPr id="108" name="Рисунок 107" descr="Изображение выглядит как Шрифт, Графика, графический дизайн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0CB7E0E1-B4B1-86FE-A312-DC9CA25A4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/>
        </p:blipFill>
        <p:spPr bwMode="auto">
          <a:xfrm>
            <a:off x="6319776" y="502107"/>
            <a:ext cx="1776867" cy="351988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0A9210B4-6777-5024-E4B5-474694CA4A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/>
        </p:blipFill>
        <p:spPr bwMode="auto">
          <a:xfrm>
            <a:off x="292109" y="2846649"/>
            <a:ext cx="3671602" cy="1345642"/>
          </a:xfrm>
          <a:prstGeom prst="rect">
            <a:avLst/>
          </a:prstGeom>
        </p:spPr>
      </p:pic>
      <p:sp>
        <p:nvSpPr>
          <p:cNvPr id="110" name="object 57">
            <a:extLst>
              <a:ext uri="{FF2B5EF4-FFF2-40B4-BE49-F238E27FC236}">
                <a16:creationId xmlns:a16="http://schemas.microsoft.com/office/drawing/2014/main" id="{DFBAA73C-F222-482B-09B9-A8DF52C116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4077647" y="5344299"/>
            <a:ext cx="1649617" cy="0"/>
          </a:xfrm>
          <a:custGeom>
            <a:avLst/>
            <a:gdLst/>
            <a:ahLst/>
            <a:cxnLst/>
            <a:rect l="l" t="t" r="r" b="b"/>
            <a:pathLst>
              <a:path w="2720340" extrusionOk="0">
                <a:moveTo>
                  <a:pt x="0" y="0"/>
                </a:moveTo>
                <a:lnTo>
                  <a:pt x="2719959" y="0"/>
                </a:lnTo>
              </a:path>
            </a:pathLst>
          </a:custGeom>
          <a:ln w="10470">
            <a:solidFill>
              <a:srgbClr val="0A4DA7"/>
            </a:solidFill>
            <a:prstDash val="solid"/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>
              <a:highlight>
                <a:srgbClr val="00008B"/>
              </a:highlight>
            </a:endParaRP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F8888748-3DAD-3353-028E-634B7EA329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/>
        </p:blipFill>
        <p:spPr bwMode="auto">
          <a:xfrm>
            <a:off x="6308224" y="2754361"/>
            <a:ext cx="1178298" cy="381213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FF6A6A6-F0F0-4C33-22C9-740243429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/>
        </p:blipFill>
        <p:spPr bwMode="auto">
          <a:xfrm>
            <a:off x="6319776" y="4686711"/>
            <a:ext cx="1166745" cy="369661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43FF7CD8-DA57-7B96-03E2-C04C0835AC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2729" y="401972"/>
            <a:ext cx="6097836" cy="1720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28">
              <a:lnSpc>
                <a:spcPts val="2417"/>
              </a:lnSpc>
              <a:spcBef>
                <a:spcPts val="82"/>
              </a:spcBef>
              <a:defRPr/>
            </a:pPr>
            <a:r>
              <a:rPr lang="ru-RU" sz="1800" b="1" dirty="0">
                <a:solidFill>
                  <a:srgbClr val="000000"/>
                </a:solidFill>
              </a:rPr>
              <a:t>ГРУППА КОМПАНИЙ</a:t>
            </a:r>
            <a:r>
              <a:rPr lang="ru-RU" sz="1800" b="1" spc="-76" dirty="0">
                <a:solidFill>
                  <a:srgbClr val="000000"/>
                </a:solidFill>
              </a:rPr>
              <a:t> </a:t>
            </a:r>
            <a:r>
              <a:rPr lang="ru-RU" sz="1800" b="1" spc="-6" dirty="0">
                <a:solidFill>
                  <a:srgbClr val="000000"/>
                </a:solidFill>
              </a:rPr>
              <a:t>ПЕТЕРБУРГСКАЯ БИРЖА</a:t>
            </a:r>
            <a:endParaRPr lang="ru-RU" sz="1800" b="1" dirty="0">
              <a:solidFill>
                <a:srgbClr val="000000"/>
              </a:solidFill>
            </a:endParaRPr>
          </a:p>
          <a:p>
            <a:pPr marL="7701">
              <a:lnSpc>
                <a:spcPts val="10312"/>
              </a:lnSpc>
              <a:defRPr/>
            </a:pPr>
            <a:r>
              <a:rPr lang="ru-RU" sz="8800" b="1" spc="-69" dirty="0">
                <a:solidFill>
                  <a:srgbClr val="AAC5D1"/>
                </a:solidFill>
              </a:rPr>
              <a:t>С</a:t>
            </a:r>
            <a:r>
              <a:rPr lang="ru-RU" sz="8800" b="1" spc="3" dirty="0">
                <a:solidFill>
                  <a:srgbClr val="AAC5D1"/>
                </a:solidFill>
              </a:rPr>
              <a:t>Е</a:t>
            </a:r>
            <a:r>
              <a:rPr lang="ru-RU" sz="8800" b="1" spc="-388" dirty="0">
                <a:solidFill>
                  <a:srgbClr val="AAC5D1"/>
                </a:solidFill>
              </a:rPr>
              <a:t>Г</a:t>
            </a:r>
            <a:r>
              <a:rPr lang="ru-RU" sz="8800" b="1" spc="-278" dirty="0">
                <a:solidFill>
                  <a:srgbClr val="AAC5D1"/>
                </a:solidFill>
              </a:rPr>
              <a:t>О</a:t>
            </a:r>
            <a:r>
              <a:rPr lang="ru-RU" sz="8800" b="1" spc="3" dirty="0">
                <a:solidFill>
                  <a:srgbClr val="AAC5D1"/>
                </a:solidFill>
              </a:rPr>
              <a:t>ДНЯ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83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компании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2">
            <a:extLst>
              <a:ext uri="{FF2B5EF4-FFF2-40B4-BE49-F238E27FC236}">
                <a16:creationId xmlns:a16="http://schemas.microsoft.com/office/drawing/2014/main" id="{929C5D2A-D3E0-5756-80E9-048F813FC8DD}"/>
              </a:ext>
            </a:extLst>
          </p:cNvPr>
          <p:cNvGrpSpPr/>
          <p:nvPr/>
        </p:nvGrpSpPr>
        <p:grpSpPr bwMode="auto">
          <a:xfrm>
            <a:off x="6487659" y="3760802"/>
            <a:ext cx="5703912" cy="3096715"/>
            <a:chOff x="0" y="0"/>
            <a:chExt cx="9406173" cy="5106712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22AC6263-104C-EF3C-EA30-9A5229C3F9E4}"/>
                </a:ext>
              </a:extLst>
            </p:cNvPr>
            <p:cNvPicPr/>
            <p:nvPr/>
          </p:nvPicPr>
          <p:blipFill>
            <a:blip r:embed="rId2"/>
            <a:stretch/>
          </p:blipFill>
          <p:spPr bwMode="auto">
            <a:xfrm>
              <a:off x="0" y="0"/>
              <a:ext cx="9406174" cy="5106713"/>
            </a:xfrm>
            <a:prstGeom prst="rect">
              <a:avLst/>
            </a:prstGeom>
          </p:spPr>
        </p:pic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A1A0AB6B-BF81-30B5-3D4D-8661B38BFF0B}"/>
                </a:ext>
              </a:extLst>
            </p:cNvPr>
            <p:cNvSpPr/>
            <p:nvPr/>
          </p:nvSpPr>
          <p:spPr bwMode="auto">
            <a:xfrm>
              <a:off x="290824" y="385234"/>
              <a:ext cx="8759200" cy="4253864"/>
            </a:xfrm>
            <a:custGeom>
              <a:avLst/>
              <a:gdLst/>
              <a:ahLst/>
              <a:cxnLst/>
              <a:rect l="l" t="t" r="r" b="b"/>
              <a:pathLst>
                <a:path w="8482330" h="4253865" extrusionOk="0">
                  <a:moveTo>
                    <a:pt x="2687726" y="2361552"/>
                  </a:moveTo>
                  <a:lnTo>
                    <a:pt x="2677515" y="2310981"/>
                  </a:lnTo>
                  <a:lnTo>
                    <a:pt x="2649664" y="2269693"/>
                  </a:lnTo>
                  <a:lnTo>
                    <a:pt x="2608376" y="2241842"/>
                  </a:lnTo>
                  <a:lnTo>
                    <a:pt x="2557792" y="2231631"/>
                  </a:lnTo>
                  <a:lnTo>
                    <a:pt x="129921" y="2231631"/>
                  </a:lnTo>
                  <a:lnTo>
                    <a:pt x="79349" y="2241842"/>
                  </a:lnTo>
                  <a:lnTo>
                    <a:pt x="38049" y="2269693"/>
                  </a:lnTo>
                  <a:lnTo>
                    <a:pt x="10210" y="2310981"/>
                  </a:lnTo>
                  <a:lnTo>
                    <a:pt x="0" y="2361552"/>
                  </a:lnTo>
                  <a:lnTo>
                    <a:pt x="0" y="4123931"/>
                  </a:lnTo>
                  <a:lnTo>
                    <a:pt x="10210" y="4174502"/>
                  </a:lnTo>
                  <a:lnTo>
                    <a:pt x="38049" y="4215803"/>
                  </a:lnTo>
                  <a:lnTo>
                    <a:pt x="79349" y="4243641"/>
                  </a:lnTo>
                  <a:lnTo>
                    <a:pt x="129921" y="4253852"/>
                  </a:lnTo>
                  <a:lnTo>
                    <a:pt x="2557792" y="4253852"/>
                  </a:lnTo>
                  <a:lnTo>
                    <a:pt x="2608376" y="4243641"/>
                  </a:lnTo>
                  <a:lnTo>
                    <a:pt x="2649664" y="4215803"/>
                  </a:lnTo>
                  <a:lnTo>
                    <a:pt x="2677515" y="4174502"/>
                  </a:lnTo>
                  <a:lnTo>
                    <a:pt x="2687726" y="4123931"/>
                  </a:lnTo>
                  <a:lnTo>
                    <a:pt x="2687726" y="2361552"/>
                  </a:lnTo>
                  <a:close/>
                </a:path>
                <a:path w="8482330" h="4253865" extrusionOk="0">
                  <a:moveTo>
                    <a:pt x="5584850" y="2358923"/>
                  </a:moveTo>
                  <a:lnTo>
                    <a:pt x="5574855" y="2309368"/>
                  </a:lnTo>
                  <a:lnTo>
                    <a:pt x="5547576" y="2268918"/>
                  </a:lnTo>
                  <a:lnTo>
                    <a:pt x="5507113" y="2241639"/>
                  </a:lnTo>
                  <a:lnTo>
                    <a:pt x="5457571" y="2231631"/>
                  </a:lnTo>
                  <a:lnTo>
                    <a:pt x="3024416" y="2231631"/>
                  </a:lnTo>
                  <a:lnTo>
                    <a:pt x="2974873" y="2241639"/>
                  </a:lnTo>
                  <a:lnTo>
                    <a:pt x="2934411" y="2268918"/>
                  </a:lnTo>
                  <a:lnTo>
                    <a:pt x="2907131" y="2309368"/>
                  </a:lnTo>
                  <a:lnTo>
                    <a:pt x="2897136" y="2358923"/>
                  </a:lnTo>
                  <a:lnTo>
                    <a:pt x="2897136" y="4126585"/>
                  </a:lnTo>
                  <a:lnTo>
                    <a:pt x="2907131" y="4176128"/>
                  </a:lnTo>
                  <a:lnTo>
                    <a:pt x="2934411" y="4216578"/>
                  </a:lnTo>
                  <a:lnTo>
                    <a:pt x="2974873" y="4243857"/>
                  </a:lnTo>
                  <a:lnTo>
                    <a:pt x="3024416" y="4253852"/>
                  </a:lnTo>
                  <a:lnTo>
                    <a:pt x="5457571" y="4253852"/>
                  </a:lnTo>
                  <a:lnTo>
                    <a:pt x="5507113" y="4243857"/>
                  </a:lnTo>
                  <a:lnTo>
                    <a:pt x="5547576" y="4216578"/>
                  </a:lnTo>
                  <a:lnTo>
                    <a:pt x="5574855" y="4176128"/>
                  </a:lnTo>
                  <a:lnTo>
                    <a:pt x="5584850" y="4126585"/>
                  </a:lnTo>
                  <a:lnTo>
                    <a:pt x="5584850" y="2358923"/>
                  </a:lnTo>
                  <a:close/>
                </a:path>
                <a:path w="8482330" h="4253865" extrusionOk="0">
                  <a:moveTo>
                    <a:pt x="5584863" y="130695"/>
                  </a:moveTo>
                  <a:lnTo>
                    <a:pt x="5574589" y="79819"/>
                  </a:lnTo>
                  <a:lnTo>
                    <a:pt x="5546572" y="38277"/>
                  </a:lnTo>
                  <a:lnTo>
                    <a:pt x="5505031" y="10261"/>
                  </a:lnTo>
                  <a:lnTo>
                    <a:pt x="5454154" y="0"/>
                  </a:lnTo>
                  <a:lnTo>
                    <a:pt x="3027832" y="0"/>
                  </a:lnTo>
                  <a:lnTo>
                    <a:pt x="2976956" y="10261"/>
                  </a:lnTo>
                  <a:lnTo>
                    <a:pt x="2935414" y="38277"/>
                  </a:lnTo>
                  <a:lnTo>
                    <a:pt x="2907411" y="79819"/>
                  </a:lnTo>
                  <a:lnTo>
                    <a:pt x="2897136" y="130695"/>
                  </a:lnTo>
                  <a:lnTo>
                    <a:pt x="2897136" y="1891525"/>
                  </a:lnTo>
                  <a:lnTo>
                    <a:pt x="2907411" y="1942388"/>
                  </a:lnTo>
                  <a:lnTo>
                    <a:pt x="2935414" y="1983943"/>
                  </a:lnTo>
                  <a:lnTo>
                    <a:pt x="2976956" y="2011946"/>
                  </a:lnTo>
                  <a:lnTo>
                    <a:pt x="3027832" y="2022221"/>
                  </a:lnTo>
                  <a:lnTo>
                    <a:pt x="5454154" y="2022221"/>
                  </a:lnTo>
                  <a:lnTo>
                    <a:pt x="5505031" y="2011946"/>
                  </a:lnTo>
                  <a:lnTo>
                    <a:pt x="5546572" y="1983943"/>
                  </a:lnTo>
                  <a:lnTo>
                    <a:pt x="5574589" y="1942388"/>
                  </a:lnTo>
                  <a:lnTo>
                    <a:pt x="5584863" y="1891525"/>
                  </a:lnTo>
                  <a:lnTo>
                    <a:pt x="5584863" y="130695"/>
                  </a:lnTo>
                  <a:close/>
                </a:path>
                <a:path w="8482330" h="4253865" extrusionOk="0">
                  <a:moveTo>
                    <a:pt x="8481987" y="2356662"/>
                  </a:moveTo>
                  <a:lnTo>
                    <a:pt x="8472157" y="2307996"/>
                  </a:lnTo>
                  <a:lnTo>
                    <a:pt x="8445360" y="2268258"/>
                  </a:lnTo>
                  <a:lnTo>
                    <a:pt x="8405622" y="2241461"/>
                  </a:lnTo>
                  <a:lnTo>
                    <a:pt x="8356955" y="2231631"/>
                  </a:lnTo>
                  <a:lnTo>
                    <a:pt x="5919305" y="2231631"/>
                  </a:lnTo>
                  <a:lnTo>
                    <a:pt x="5870626" y="2241461"/>
                  </a:lnTo>
                  <a:lnTo>
                    <a:pt x="5830887" y="2268258"/>
                  </a:lnTo>
                  <a:lnTo>
                    <a:pt x="5804090" y="2307996"/>
                  </a:lnTo>
                  <a:lnTo>
                    <a:pt x="5794273" y="2356662"/>
                  </a:lnTo>
                  <a:lnTo>
                    <a:pt x="5794273" y="4128820"/>
                  </a:lnTo>
                  <a:lnTo>
                    <a:pt x="5804090" y="4177487"/>
                  </a:lnTo>
                  <a:lnTo>
                    <a:pt x="5830887" y="4217238"/>
                  </a:lnTo>
                  <a:lnTo>
                    <a:pt x="5870626" y="4244035"/>
                  </a:lnTo>
                  <a:lnTo>
                    <a:pt x="5919305" y="4253852"/>
                  </a:lnTo>
                  <a:lnTo>
                    <a:pt x="8356955" y="4253852"/>
                  </a:lnTo>
                  <a:lnTo>
                    <a:pt x="8405622" y="4244035"/>
                  </a:lnTo>
                  <a:lnTo>
                    <a:pt x="8445360" y="4217238"/>
                  </a:lnTo>
                  <a:lnTo>
                    <a:pt x="8472157" y="4177487"/>
                  </a:lnTo>
                  <a:lnTo>
                    <a:pt x="8481987" y="4128820"/>
                  </a:lnTo>
                  <a:lnTo>
                    <a:pt x="8481987" y="2356662"/>
                  </a:lnTo>
                  <a:close/>
                </a:path>
                <a:path w="8482330" h="4253865" extrusionOk="0">
                  <a:moveTo>
                    <a:pt x="8481987" y="128511"/>
                  </a:moveTo>
                  <a:lnTo>
                    <a:pt x="8471891" y="78486"/>
                  </a:lnTo>
                  <a:lnTo>
                    <a:pt x="8444344" y="37642"/>
                  </a:lnTo>
                  <a:lnTo>
                    <a:pt x="8403488" y="10096"/>
                  </a:lnTo>
                  <a:lnTo>
                    <a:pt x="8353463" y="0"/>
                  </a:lnTo>
                  <a:lnTo>
                    <a:pt x="5922784" y="0"/>
                  </a:lnTo>
                  <a:lnTo>
                    <a:pt x="5872759" y="10096"/>
                  </a:lnTo>
                  <a:lnTo>
                    <a:pt x="5831903" y="37642"/>
                  </a:lnTo>
                  <a:lnTo>
                    <a:pt x="5804370" y="78486"/>
                  </a:lnTo>
                  <a:lnTo>
                    <a:pt x="5794273" y="128511"/>
                  </a:lnTo>
                  <a:lnTo>
                    <a:pt x="5794273" y="1893697"/>
                  </a:lnTo>
                  <a:lnTo>
                    <a:pt x="5804370" y="1943722"/>
                  </a:lnTo>
                  <a:lnTo>
                    <a:pt x="5831903" y="1984578"/>
                  </a:lnTo>
                  <a:lnTo>
                    <a:pt x="5872759" y="2012111"/>
                  </a:lnTo>
                  <a:lnTo>
                    <a:pt x="5922784" y="2022221"/>
                  </a:lnTo>
                  <a:lnTo>
                    <a:pt x="8353463" y="2022221"/>
                  </a:lnTo>
                  <a:lnTo>
                    <a:pt x="8403488" y="2012111"/>
                  </a:lnTo>
                  <a:lnTo>
                    <a:pt x="8444344" y="1984578"/>
                  </a:lnTo>
                  <a:lnTo>
                    <a:pt x="8471891" y="1943722"/>
                  </a:lnTo>
                  <a:lnTo>
                    <a:pt x="8481987" y="1893697"/>
                  </a:lnTo>
                  <a:lnTo>
                    <a:pt x="8481987" y="128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95A30E3B-68F2-A648-6BDE-3BA48FF4EED3}"/>
              </a:ext>
            </a:extLst>
          </p:cNvPr>
          <p:cNvSpPr txBox="1"/>
          <p:nvPr/>
        </p:nvSpPr>
        <p:spPr bwMode="auto">
          <a:xfrm>
            <a:off x="576011" y="1401412"/>
            <a:ext cx="3061019" cy="40949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sz="2608" b="1" spc="115" dirty="0">
                <a:solidFill>
                  <a:srgbClr val="29ABE2"/>
                </a:solidFill>
                <a:latin typeface="Arial"/>
                <a:cs typeface="Arial"/>
              </a:rPr>
              <a:t>ЗАКУПКИ</a:t>
            </a:r>
            <a:endParaRPr sz="2608" b="1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6BCF1F8-6622-2F32-942F-829F55DD1286}"/>
              </a:ext>
            </a:extLst>
          </p:cNvPr>
          <p:cNvSpPr txBox="1"/>
          <p:nvPr/>
        </p:nvSpPr>
        <p:spPr bwMode="auto">
          <a:xfrm>
            <a:off x="6707472" y="1398096"/>
            <a:ext cx="1915135" cy="40949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sz="2608" b="1" spc="97">
                <a:solidFill>
                  <a:srgbClr val="29ABE2"/>
                </a:solidFill>
                <a:latin typeface="Arial"/>
                <a:cs typeface="Arial"/>
              </a:rPr>
              <a:t>ПРОДАЖА</a:t>
            </a:r>
            <a:endParaRPr sz="2608" b="1">
              <a:latin typeface="Arial"/>
              <a:cs typeface="Arial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F3D8BE74-89F3-5C88-39DA-AE70BB06554D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4761534" y="2623936"/>
            <a:ext cx="789388" cy="82417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8DB45EDA-5EC0-4FC4-1D64-475BD2288098}"/>
              </a:ext>
            </a:extLst>
          </p:cNvPr>
          <p:cNvPicPr/>
          <p:nvPr/>
        </p:nvPicPr>
        <p:blipFill>
          <a:blip r:embed="rId4"/>
          <a:stretch/>
        </p:blipFill>
        <p:spPr bwMode="auto">
          <a:xfrm>
            <a:off x="2749560" y="2561710"/>
            <a:ext cx="1017936" cy="948623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BCD0BA97-FD4C-7995-C96C-BC91C71CFB07}"/>
              </a:ext>
            </a:extLst>
          </p:cNvPr>
          <p:cNvPicPr/>
          <p:nvPr/>
        </p:nvPicPr>
        <p:blipFill>
          <a:blip r:embed="rId5"/>
          <a:stretch/>
        </p:blipFill>
        <p:spPr bwMode="auto">
          <a:xfrm>
            <a:off x="4267204" y="5291364"/>
            <a:ext cx="684260" cy="434853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06E70D1A-1CEF-2825-28CB-C695648766E6}"/>
              </a:ext>
            </a:extLst>
          </p:cNvPr>
          <p:cNvPicPr/>
          <p:nvPr/>
        </p:nvPicPr>
        <p:blipFill>
          <a:blip r:embed="rId6"/>
          <a:stretch/>
        </p:blipFill>
        <p:spPr bwMode="auto">
          <a:xfrm>
            <a:off x="5364893" y="5291364"/>
            <a:ext cx="521938" cy="427733"/>
          </a:xfrm>
          <a:prstGeom prst="rect">
            <a:avLst/>
          </a:prstGeom>
        </p:spPr>
      </p:pic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id="{95D3BE25-0B08-5E00-4F6F-77849A20F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893001"/>
              </p:ext>
            </p:extLst>
          </p:nvPr>
        </p:nvGraphicFramePr>
        <p:xfrm>
          <a:off x="381402" y="1930437"/>
          <a:ext cx="5863722" cy="17770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4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4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77073">
                <a:tc>
                  <a:txBody>
                    <a:bodyPr/>
                    <a:lstStyle/>
                    <a:p>
                      <a:pPr marL="802640">
                        <a:lnSpc>
                          <a:spcPct val="100000"/>
                        </a:lnSpc>
                        <a:spcBef>
                          <a:spcPts val="1410"/>
                        </a:spcBef>
                        <a:defRPr/>
                      </a:pPr>
                      <a:r>
                        <a:rPr sz="1100" b="1" i="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РОСНЕФТЬ</a:t>
                      </a:r>
                      <a:endParaRPr sz="11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8588" marB="0"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42644">
                        <a:lnSpc>
                          <a:spcPct val="100000"/>
                        </a:lnSpc>
                        <a:spcBef>
                          <a:spcPts val="1410"/>
                        </a:spcBef>
                        <a:defRPr/>
                      </a:pPr>
                      <a:r>
                        <a:rPr sz="1100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ИНТЕР</a:t>
                      </a:r>
                      <a:r>
                        <a:rPr sz="1100" b="1" i="0" spc="6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0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РАО</a:t>
                      </a:r>
                      <a:endParaRPr sz="11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8588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365760" marR="421640" indent="-22225">
                        <a:lnSpc>
                          <a:spcPct val="101499"/>
                        </a:lnSpc>
                        <a:spcBef>
                          <a:spcPts val="1375"/>
                        </a:spcBef>
                        <a:defRPr/>
                      </a:pPr>
                      <a:r>
                        <a:rPr sz="1100" b="1" i="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ГОСУДАРСТВЕ</a:t>
                      </a:r>
                      <a:r>
                        <a:rPr lang="ru-RU" sz="1100" b="1" i="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Н</a:t>
                      </a:r>
                      <a:r>
                        <a:rPr sz="1100" b="1" i="0" spc="-1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НЫЕ </a:t>
                      </a:r>
                      <a:r>
                        <a:rPr sz="1100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ЗАКУПКИ</a:t>
                      </a:r>
                      <a:r>
                        <a:rPr sz="1100" b="1" i="0" spc="6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100" b="1" i="0" spc="6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44-</a:t>
                      </a:r>
                      <a:r>
                        <a:rPr sz="1100" b="1" i="0" spc="-25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ФЗ</a:t>
                      </a:r>
                      <a:endParaRPr sz="1100" b="1" i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05893" marB="0">
                    <a:lnL w="12700" cap="flat" cmpd="sng" algn="ctr">
                      <a:solidFill>
                        <a:srgbClr val="A9CB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object 13">
            <a:extLst>
              <a:ext uri="{FF2B5EF4-FFF2-40B4-BE49-F238E27FC236}">
                <a16:creationId xmlns:a16="http://schemas.microsoft.com/office/drawing/2014/main" id="{FD429E20-F8AA-0121-8A8F-39D8A306C00F}"/>
              </a:ext>
            </a:extLst>
          </p:cNvPr>
          <p:cNvSpPr txBox="1"/>
          <p:nvPr/>
        </p:nvSpPr>
        <p:spPr bwMode="auto">
          <a:xfrm>
            <a:off x="711553" y="4204716"/>
            <a:ext cx="2974031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  <a:defRPr/>
            </a:pPr>
            <a:r>
              <a:rPr sz="1092" b="1" spc="-6">
                <a:latin typeface="Arial"/>
                <a:cs typeface="Arial"/>
              </a:rPr>
              <a:t>КОММЕРЧЕСКИЕ</a:t>
            </a:r>
            <a:r>
              <a:rPr sz="1092" b="1" spc="-15">
                <a:latin typeface="Arial"/>
                <a:cs typeface="Arial"/>
              </a:rPr>
              <a:t> </a:t>
            </a:r>
            <a:r>
              <a:rPr sz="1092" b="1">
                <a:latin typeface="Arial"/>
                <a:cs typeface="Arial"/>
              </a:rPr>
              <a:t>ЗАКУПКИ</a:t>
            </a:r>
            <a:r>
              <a:rPr sz="1092" b="1" spc="-15">
                <a:latin typeface="Arial"/>
                <a:cs typeface="Arial"/>
              </a:rPr>
              <a:t> </a:t>
            </a:r>
            <a:r>
              <a:rPr sz="1092" b="1">
                <a:latin typeface="Arial"/>
                <a:cs typeface="Arial"/>
              </a:rPr>
              <a:t>+</a:t>
            </a:r>
            <a:r>
              <a:rPr sz="1092" b="1" spc="-15">
                <a:latin typeface="Arial"/>
                <a:cs typeface="Arial"/>
              </a:rPr>
              <a:t> </a:t>
            </a:r>
            <a:r>
              <a:rPr sz="1092" b="1" spc="-6">
                <a:latin typeface="Arial"/>
                <a:cs typeface="Arial"/>
              </a:rPr>
              <a:t>223-</a:t>
            </a:r>
            <a:r>
              <a:rPr sz="1092" b="1" spc="-15">
                <a:latin typeface="Arial"/>
                <a:cs typeface="Arial"/>
              </a:rPr>
              <a:t>ФЗ</a:t>
            </a:r>
            <a:endParaRPr sz="1273">
              <a:latin typeface="Arial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94FAD53-8EDB-499B-929D-00CEB9F3F861}"/>
              </a:ext>
            </a:extLst>
          </p:cNvPr>
          <p:cNvSpPr txBox="1"/>
          <p:nvPr/>
        </p:nvSpPr>
        <p:spPr bwMode="auto">
          <a:xfrm>
            <a:off x="4341681" y="4205652"/>
            <a:ext cx="1954904" cy="17778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defRPr/>
            </a:pPr>
            <a:r>
              <a:rPr sz="1092" b="1" spc="-6">
                <a:latin typeface="Arial"/>
                <a:cs typeface="Arial"/>
              </a:rPr>
              <a:t>ИНТЕРНЕТ-МАГАЗИН</a:t>
            </a:r>
            <a:endParaRPr sz="1273" b="1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747FEB0-7BE7-8BB5-F23E-6BB70482951B}"/>
              </a:ext>
            </a:extLst>
          </p:cNvPr>
          <p:cNvSpPr txBox="1"/>
          <p:nvPr/>
        </p:nvSpPr>
        <p:spPr bwMode="auto">
          <a:xfrm>
            <a:off x="8715022" y="1438865"/>
            <a:ext cx="2234100" cy="35203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1800"/>
              </a:lnSpc>
              <a:spcBef>
                <a:spcPts val="58"/>
              </a:spcBef>
              <a:defRPr/>
            </a:pPr>
            <a:r>
              <a:rPr sz="1092" b="1">
                <a:latin typeface="Arial"/>
                <a:cs typeface="Arial"/>
              </a:rPr>
              <a:t>РЕАЛИЗАЦИЯ</a:t>
            </a:r>
            <a:r>
              <a:rPr sz="1092" b="1" spc="73">
                <a:latin typeface="Arial"/>
                <a:cs typeface="Arial"/>
              </a:rPr>
              <a:t> </a:t>
            </a:r>
            <a:r>
              <a:rPr sz="1092" b="1" spc="-6">
                <a:latin typeface="Arial"/>
                <a:cs typeface="Arial"/>
              </a:rPr>
              <a:t>ИМУЩЕСТВА </a:t>
            </a:r>
          </a:p>
          <a:p>
            <a:pPr marL="7701" marR="3081">
              <a:lnSpc>
                <a:spcPct val="101800"/>
              </a:lnSpc>
              <a:spcBef>
                <a:spcPts val="58"/>
              </a:spcBef>
              <a:defRPr/>
            </a:pPr>
            <a:r>
              <a:rPr sz="1092" b="1">
                <a:latin typeface="Arial"/>
                <a:cs typeface="Arial"/>
              </a:rPr>
              <a:t>И</a:t>
            </a:r>
            <a:r>
              <a:rPr sz="1092" b="1" spc="6">
                <a:latin typeface="Arial"/>
                <a:cs typeface="Arial"/>
              </a:rPr>
              <a:t> </a:t>
            </a:r>
            <a:r>
              <a:rPr sz="1092" b="1">
                <a:latin typeface="Arial"/>
                <a:cs typeface="Arial"/>
              </a:rPr>
              <a:t>ЗАПАСОВ</a:t>
            </a:r>
            <a:r>
              <a:rPr sz="1092" b="1" spc="9">
                <a:latin typeface="Arial"/>
                <a:cs typeface="Arial"/>
              </a:rPr>
              <a:t> </a:t>
            </a:r>
            <a:r>
              <a:rPr sz="1092" b="1" spc="-6">
                <a:latin typeface="Arial"/>
                <a:cs typeface="Arial"/>
              </a:rPr>
              <a:t>КОМПАНИЙ</a:t>
            </a:r>
            <a:endParaRPr sz="1092" b="1">
              <a:latin typeface="Arial"/>
              <a:cs typeface="Arial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18E1DD4A-F33D-C2A5-7F43-427CE81375DA}"/>
              </a:ext>
            </a:extLst>
          </p:cNvPr>
          <p:cNvGrpSpPr/>
          <p:nvPr/>
        </p:nvGrpSpPr>
        <p:grpSpPr bwMode="auto">
          <a:xfrm>
            <a:off x="4163427" y="4533783"/>
            <a:ext cx="1972301" cy="1966525"/>
            <a:chOff x="6865094" y="7476544"/>
            <a:chExt cx="3252470" cy="3242945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272D375-5C01-C4DA-9662-25D55C54DF52}"/>
                </a:ext>
              </a:extLst>
            </p:cNvPr>
            <p:cNvSpPr/>
            <p:nvPr/>
          </p:nvSpPr>
          <p:spPr bwMode="auto">
            <a:xfrm>
              <a:off x="8491269" y="7481781"/>
              <a:ext cx="0" cy="3237230"/>
            </a:xfrm>
            <a:custGeom>
              <a:avLst/>
              <a:gdLst/>
              <a:ahLst/>
              <a:cxnLst/>
              <a:rect l="l" t="t" r="r" b="b"/>
              <a:pathLst>
                <a:path h="3237229" extrusionOk="0">
                  <a:moveTo>
                    <a:pt x="0" y="0"/>
                  </a:moveTo>
                  <a:lnTo>
                    <a:pt x="0" y="3237095"/>
                  </a:lnTo>
                </a:path>
              </a:pathLst>
            </a:custGeom>
            <a:grpFill/>
            <a:ln w="1202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438DC8DD-42CC-9BAF-D6D0-5F164476A662}"/>
                </a:ext>
              </a:extLst>
            </p:cNvPr>
            <p:cNvSpPr/>
            <p:nvPr/>
          </p:nvSpPr>
          <p:spPr bwMode="auto">
            <a:xfrm>
              <a:off x="6869428" y="8590875"/>
              <a:ext cx="3248025" cy="0"/>
            </a:xfrm>
            <a:custGeom>
              <a:avLst/>
              <a:gdLst/>
              <a:ahLst/>
              <a:cxnLst/>
              <a:rect l="l" t="t" r="r" b="b"/>
              <a:pathLst>
                <a:path w="3248025" extrusionOk="0">
                  <a:moveTo>
                    <a:pt x="0" y="0"/>
                  </a:moveTo>
                  <a:lnTo>
                    <a:pt x="3248016" y="0"/>
                  </a:lnTo>
                </a:path>
              </a:pathLst>
            </a:custGeom>
            <a:grpFill/>
            <a:ln w="1202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C5990456-6092-C404-BFE4-477DBA850F18}"/>
                </a:ext>
              </a:extLst>
            </p:cNvPr>
            <p:cNvSpPr/>
            <p:nvPr/>
          </p:nvSpPr>
          <p:spPr bwMode="auto">
            <a:xfrm>
              <a:off x="6881638" y="9648127"/>
              <a:ext cx="3235959" cy="0"/>
            </a:xfrm>
            <a:custGeom>
              <a:avLst/>
              <a:gdLst/>
              <a:ahLst/>
              <a:cxnLst/>
              <a:rect l="l" t="t" r="r" b="b"/>
              <a:pathLst>
                <a:path w="3235959" extrusionOk="0">
                  <a:moveTo>
                    <a:pt x="0" y="0"/>
                  </a:moveTo>
                  <a:lnTo>
                    <a:pt x="3235807" y="0"/>
                  </a:lnTo>
                </a:path>
              </a:pathLst>
            </a:custGeom>
            <a:grpFill/>
            <a:ln w="1202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6F287D6C-3C26-F113-93B3-11B1D3238160}"/>
                </a:ext>
              </a:extLst>
            </p:cNvPr>
            <p:cNvSpPr/>
            <p:nvPr/>
          </p:nvSpPr>
          <p:spPr bwMode="auto">
            <a:xfrm>
              <a:off x="6865094" y="7481781"/>
              <a:ext cx="3252470" cy="0"/>
            </a:xfrm>
            <a:custGeom>
              <a:avLst/>
              <a:gdLst/>
              <a:ahLst/>
              <a:cxnLst/>
              <a:rect l="l" t="t" r="r" b="b"/>
              <a:pathLst>
                <a:path w="3252470" extrusionOk="0">
                  <a:moveTo>
                    <a:pt x="0" y="0"/>
                  </a:moveTo>
                  <a:lnTo>
                    <a:pt x="3252351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5DF61B71-B764-0020-5EF2-B752B6233434}"/>
                </a:ext>
              </a:extLst>
            </p:cNvPr>
            <p:cNvPicPr/>
            <p:nvPr/>
          </p:nvPicPr>
          <p:blipFill>
            <a:blip r:embed="rId7"/>
            <a:stretch/>
          </p:blipFill>
          <p:spPr bwMode="auto">
            <a:xfrm>
              <a:off x="8633162" y="9865092"/>
              <a:ext cx="1297950" cy="578583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74761189-45B3-06D6-6A0C-F1B9791590B2}"/>
                </a:ext>
              </a:extLst>
            </p:cNvPr>
            <p:cNvPicPr/>
            <p:nvPr/>
          </p:nvPicPr>
          <p:blipFill>
            <a:blip r:embed="rId8"/>
            <a:stretch/>
          </p:blipFill>
          <p:spPr bwMode="auto">
            <a:xfrm>
              <a:off x="8892242" y="7659085"/>
              <a:ext cx="654151" cy="692037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15638930-5C9B-F13D-79B9-56A1DEA44609}"/>
                </a:ext>
              </a:extLst>
            </p:cNvPr>
            <p:cNvPicPr/>
            <p:nvPr/>
          </p:nvPicPr>
          <p:blipFill>
            <a:blip r:embed="rId9"/>
            <a:stretch/>
          </p:blipFill>
          <p:spPr bwMode="auto">
            <a:xfrm>
              <a:off x="7171748" y="7628006"/>
              <a:ext cx="1072127" cy="78139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F0D83B22-E143-C7A9-6CFE-1E296C21E20F}"/>
                </a:ext>
              </a:extLst>
            </p:cNvPr>
            <p:cNvPicPr/>
            <p:nvPr/>
          </p:nvPicPr>
          <p:blipFill>
            <a:blip r:embed="rId10"/>
            <a:stretch/>
          </p:blipFill>
          <p:spPr bwMode="auto">
            <a:xfrm>
              <a:off x="6995889" y="9944200"/>
              <a:ext cx="1310993" cy="404709"/>
            </a:xfrm>
            <a:prstGeom prst="rect">
              <a:avLst/>
            </a:prstGeom>
          </p:spPr>
        </p:pic>
      </p:grpSp>
      <p:graphicFrame>
        <p:nvGraphicFramePr>
          <p:cNvPr id="25" name="object 25">
            <a:extLst>
              <a:ext uri="{FF2B5EF4-FFF2-40B4-BE49-F238E27FC236}">
                <a16:creationId xmlns:a16="http://schemas.microsoft.com/office/drawing/2014/main" id="{C23B648F-0F45-0BE6-F0B1-E1E97664DBA5}"/>
              </a:ext>
            </a:extLst>
          </p:cNvPr>
          <p:cNvGraphicFramePr>
            <a:graphicFrameLocks noGrp="1"/>
          </p:cNvGraphicFramePr>
          <p:nvPr/>
        </p:nvGraphicFramePr>
        <p:xfrm>
          <a:off x="406073" y="4533333"/>
          <a:ext cx="3470586" cy="1313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5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7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object 26">
            <a:extLst>
              <a:ext uri="{FF2B5EF4-FFF2-40B4-BE49-F238E27FC236}">
                <a16:creationId xmlns:a16="http://schemas.microsoft.com/office/drawing/2014/main" id="{FAECE4B4-9E2D-A400-B996-6E25B56EE59E}"/>
              </a:ext>
            </a:extLst>
          </p:cNvPr>
          <p:cNvGraphicFramePr>
            <a:graphicFrameLocks noGrp="1"/>
          </p:cNvGraphicFramePr>
          <p:nvPr/>
        </p:nvGraphicFramePr>
        <p:xfrm>
          <a:off x="6526003" y="1927103"/>
          <a:ext cx="5284241" cy="1624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4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T w="12700" algn="ctr">
                      <a:solidFill>
                        <a:srgbClr val="A9CBD3"/>
                      </a:solidFill>
                    </a:lnT>
                    <a:lnB w="12700" algn="ctr">
                      <a:solidFill>
                        <a:srgbClr val="A9CBD3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0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R w="12700" algn="ctr">
                      <a:solidFill>
                        <a:srgbClr val="A9CBD3"/>
                      </a:solidFill>
                    </a:lnR>
                    <a:lnT w="12700" algn="ctr">
                      <a:solidFill>
                        <a:srgbClr val="A9CBD3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defRPr/>
                      </a:pPr>
                      <a:endParaRPr sz="1300" b="0" i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algn="ctr">
                      <a:solidFill>
                        <a:srgbClr val="A9CBD3"/>
                      </a:solidFill>
                    </a:lnL>
                    <a:lnT w="12700" algn="ctr">
                      <a:solidFill>
                        <a:srgbClr val="A9CBD3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" name="object 27">
            <a:extLst>
              <a:ext uri="{FF2B5EF4-FFF2-40B4-BE49-F238E27FC236}">
                <a16:creationId xmlns:a16="http://schemas.microsoft.com/office/drawing/2014/main" id="{88FEFF79-2F44-276A-2F14-502E9203AB0F}"/>
              </a:ext>
            </a:extLst>
          </p:cNvPr>
          <p:cNvPicPr/>
          <p:nvPr/>
        </p:nvPicPr>
        <p:blipFill>
          <a:blip r:embed="rId9"/>
          <a:stretch/>
        </p:blipFill>
        <p:spPr bwMode="auto">
          <a:xfrm>
            <a:off x="6865972" y="2058481"/>
            <a:ext cx="823284" cy="600027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49C24022-C284-C5B1-8A93-874953855842}"/>
              </a:ext>
            </a:extLst>
          </p:cNvPr>
          <p:cNvPicPr/>
          <p:nvPr/>
        </p:nvPicPr>
        <p:blipFill>
          <a:blip r:embed="rId9"/>
          <a:stretch/>
        </p:blipFill>
        <p:spPr bwMode="auto">
          <a:xfrm>
            <a:off x="709230" y="2573822"/>
            <a:ext cx="1141510" cy="831960"/>
          </a:xfrm>
          <a:prstGeom prst="rect">
            <a:avLst/>
          </a:prstGeom>
        </p:spPr>
      </p:pic>
      <p:sp>
        <p:nvSpPr>
          <p:cNvPr id="29" name="object 32">
            <a:extLst>
              <a:ext uri="{FF2B5EF4-FFF2-40B4-BE49-F238E27FC236}">
                <a16:creationId xmlns:a16="http://schemas.microsoft.com/office/drawing/2014/main" id="{BC23426B-B066-F3AD-3307-BAF854A3EF81}"/>
              </a:ext>
            </a:extLst>
          </p:cNvPr>
          <p:cNvSpPr/>
          <p:nvPr/>
        </p:nvSpPr>
        <p:spPr bwMode="auto">
          <a:xfrm>
            <a:off x="6900185" y="3252913"/>
            <a:ext cx="764738" cy="115519"/>
          </a:xfrm>
          <a:custGeom>
            <a:avLst/>
            <a:gdLst/>
            <a:ahLst/>
            <a:cxnLst/>
            <a:rect l="l" t="t" r="r" b="b"/>
            <a:pathLst>
              <a:path w="1261109" h="190500" extrusionOk="0">
                <a:moveTo>
                  <a:pt x="94043" y="145478"/>
                </a:moveTo>
                <a:lnTo>
                  <a:pt x="94030" y="39839"/>
                </a:lnTo>
                <a:lnTo>
                  <a:pt x="70383" y="3886"/>
                </a:lnTo>
                <a:lnTo>
                  <a:pt x="59105" y="977"/>
                </a:lnTo>
                <a:lnTo>
                  <a:pt x="59105" y="159880"/>
                </a:lnTo>
                <a:lnTo>
                  <a:pt x="52882" y="164020"/>
                </a:lnTo>
                <a:lnTo>
                  <a:pt x="40982" y="164020"/>
                </a:lnTo>
                <a:lnTo>
                  <a:pt x="34925" y="159880"/>
                </a:lnTo>
                <a:lnTo>
                  <a:pt x="34925" y="29565"/>
                </a:lnTo>
                <a:lnTo>
                  <a:pt x="40982" y="26047"/>
                </a:lnTo>
                <a:lnTo>
                  <a:pt x="52882" y="26047"/>
                </a:lnTo>
                <a:lnTo>
                  <a:pt x="59080" y="29565"/>
                </a:lnTo>
                <a:lnTo>
                  <a:pt x="59105" y="159880"/>
                </a:lnTo>
                <a:lnTo>
                  <a:pt x="59105" y="977"/>
                </a:lnTo>
                <a:lnTo>
                  <a:pt x="47218" y="25"/>
                </a:lnTo>
                <a:lnTo>
                  <a:pt x="40640" y="25"/>
                </a:lnTo>
                <a:lnTo>
                  <a:pt x="1752" y="27152"/>
                </a:lnTo>
                <a:lnTo>
                  <a:pt x="0" y="39839"/>
                </a:lnTo>
                <a:lnTo>
                  <a:pt x="0" y="145478"/>
                </a:lnTo>
                <a:lnTo>
                  <a:pt x="2806" y="164338"/>
                </a:lnTo>
                <a:lnTo>
                  <a:pt x="11404" y="178333"/>
                </a:lnTo>
                <a:lnTo>
                  <a:pt x="26047" y="187058"/>
                </a:lnTo>
                <a:lnTo>
                  <a:pt x="47015" y="190055"/>
                </a:lnTo>
                <a:lnTo>
                  <a:pt x="68148" y="187058"/>
                </a:lnTo>
                <a:lnTo>
                  <a:pt x="82778" y="178333"/>
                </a:lnTo>
                <a:lnTo>
                  <a:pt x="91287" y="164338"/>
                </a:lnTo>
                <a:lnTo>
                  <a:pt x="91338" y="164020"/>
                </a:lnTo>
                <a:lnTo>
                  <a:pt x="94043" y="145478"/>
                </a:lnTo>
                <a:close/>
              </a:path>
              <a:path w="1261109" h="190500" extrusionOk="0">
                <a:moveTo>
                  <a:pt x="204597" y="124574"/>
                </a:moveTo>
                <a:lnTo>
                  <a:pt x="195338" y="87388"/>
                </a:lnTo>
                <a:lnTo>
                  <a:pt x="173431" y="73825"/>
                </a:lnTo>
                <a:lnTo>
                  <a:pt x="173431" y="125793"/>
                </a:lnTo>
                <a:lnTo>
                  <a:pt x="172504" y="137172"/>
                </a:lnTo>
                <a:lnTo>
                  <a:pt x="153695" y="161239"/>
                </a:lnTo>
                <a:lnTo>
                  <a:pt x="143903" y="161239"/>
                </a:lnTo>
                <a:lnTo>
                  <a:pt x="143903" y="97193"/>
                </a:lnTo>
                <a:lnTo>
                  <a:pt x="154012" y="97193"/>
                </a:lnTo>
                <a:lnTo>
                  <a:pt x="173431" y="125793"/>
                </a:lnTo>
                <a:lnTo>
                  <a:pt x="173431" y="73825"/>
                </a:lnTo>
                <a:lnTo>
                  <a:pt x="171462" y="73088"/>
                </a:lnTo>
                <a:lnTo>
                  <a:pt x="165684" y="71780"/>
                </a:lnTo>
                <a:lnTo>
                  <a:pt x="164998" y="71628"/>
                </a:lnTo>
                <a:lnTo>
                  <a:pt x="158623" y="71221"/>
                </a:lnTo>
                <a:lnTo>
                  <a:pt x="147828" y="71221"/>
                </a:lnTo>
                <a:lnTo>
                  <a:pt x="143903" y="71780"/>
                </a:lnTo>
                <a:lnTo>
                  <a:pt x="143903" y="28613"/>
                </a:lnTo>
                <a:lnTo>
                  <a:pt x="193065" y="28613"/>
                </a:lnTo>
                <a:lnTo>
                  <a:pt x="193065" y="3175"/>
                </a:lnTo>
                <a:lnTo>
                  <a:pt x="109004" y="3175"/>
                </a:lnTo>
                <a:lnTo>
                  <a:pt x="109004" y="186728"/>
                </a:lnTo>
                <a:lnTo>
                  <a:pt x="159651" y="186728"/>
                </a:lnTo>
                <a:lnTo>
                  <a:pt x="180975" y="182092"/>
                </a:lnTo>
                <a:lnTo>
                  <a:pt x="194843" y="169176"/>
                </a:lnTo>
                <a:lnTo>
                  <a:pt x="197866" y="161239"/>
                </a:lnTo>
                <a:lnTo>
                  <a:pt x="202349" y="149504"/>
                </a:lnTo>
                <a:lnTo>
                  <a:pt x="204597" y="124574"/>
                </a:lnTo>
                <a:close/>
              </a:path>
              <a:path w="1261109" h="190500" extrusionOk="0">
                <a:moveTo>
                  <a:pt x="309841" y="145453"/>
                </a:moveTo>
                <a:lnTo>
                  <a:pt x="309803" y="39814"/>
                </a:lnTo>
                <a:lnTo>
                  <a:pt x="307428" y="26035"/>
                </a:lnTo>
                <a:lnTo>
                  <a:pt x="307162" y="24447"/>
                </a:lnTo>
                <a:lnTo>
                  <a:pt x="298780" y="11734"/>
                </a:lnTo>
                <a:lnTo>
                  <a:pt x="284226" y="3149"/>
                </a:lnTo>
                <a:lnTo>
                  <a:pt x="274891" y="1765"/>
                </a:lnTo>
                <a:lnTo>
                  <a:pt x="274891" y="29565"/>
                </a:lnTo>
                <a:lnTo>
                  <a:pt x="274891" y="159893"/>
                </a:lnTo>
                <a:lnTo>
                  <a:pt x="268706" y="164020"/>
                </a:lnTo>
                <a:lnTo>
                  <a:pt x="256794" y="164020"/>
                </a:lnTo>
                <a:lnTo>
                  <a:pt x="250748" y="159893"/>
                </a:lnTo>
                <a:lnTo>
                  <a:pt x="250748" y="29565"/>
                </a:lnTo>
                <a:lnTo>
                  <a:pt x="256794" y="26035"/>
                </a:lnTo>
                <a:lnTo>
                  <a:pt x="268706" y="26035"/>
                </a:lnTo>
                <a:lnTo>
                  <a:pt x="274891" y="29565"/>
                </a:lnTo>
                <a:lnTo>
                  <a:pt x="274891" y="1765"/>
                </a:lnTo>
                <a:lnTo>
                  <a:pt x="227076" y="11544"/>
                </a:lnTo>
                <a:lnTo>
                  <a:pt x="215798" y="39814"/>
                </a:lnTo>
                <a:lnTo>
                  <a:pt x="215798" y="145453"/>
                </a:lnTo>
                <a:lnTo>
                  <a:pt x="218617" y="164312"/>
                </a:lnTo>
                <a:lnTo>
                  <a:pt x="227228" y="178320"/>
                </a:lnTo>
                <a:lnTo>
                  <a:pt x="241871" y="187045"/>
                </a:lnTo>
                <a:lnTo>
                  <a:pt x="262826" y="190042"/>
                </a:lnTo>
                <a:lnTo>
                  <a:pt x="283972" y="187045"/>
                </a:lnTo>
                <a:lnTo>
                  <a:pt x="298589" y="178320"/>
                </a:lnTo>
                <a:lnTo>
                  <a:pt x="307098" y="164312"/>
                </a:lnTo>
                <a:lnTo>
                  <a:pt x="307136" y="164020"/>
                </a:lnTo>
                <a:lnTo>
                  <a:pt x="309841" y="145453"/>
                </a:lnTo>
                <a:close/>
              </a:path>
              <a:path w="1261109" h="190500" extrusionOk="0">
                <a:moveTo>
                  <a:pt x="421779" y="67868"/>
                </a:moveTo>
                <a:lnTo>
                  <a:pt x="418287" y="27330"/>
                </a:lnTo>
                <a:lnTo>
                  <a:pt x="391833" y="4178"/>
                </a:lnTo>
                <a:lnTo>
                  <a:pt x="391833" y="62776"/>
                </a:lnTo>
                <a:lnTo>
                  <a:pt x="391833" y="72821"/>
                </a:lnTo>
                <a:lnTo>
                  <a:pt x="388670" y="79730"/>
                </a:lnTo>
                <a:lnTo>
                  <a:pt x="379691" y="89319"/>
                </a:lnTo>
                <a:lnTo>
                  <a:pt x="373583" y="91363"/>
                </a:lnTo>
                <a:lnTo>
                  <a:pt x="362369" y="91363"/>
                </a:lnTo>
                <a:lnTo>
                  <a:pt x="362369" y="27330"/>
                </a:lnTo>
                <a:lnTo>
                  <a:pt x="370649" y="27330"/>
                </a:lnTo>
                <a:lnTo>
                  <a:pt x="391833" y="62776"/>
                </a:lnTo>
                <a:lnTo>
                  <a:pt x="391833" y="4178"/>
                </a:lnTo>
                <a:lnTo>
                  <a:pt x="378079" y="1879"/>
                </a:lnTo>
                <a:lnTo>
                  <a:pt x="327444" y="1879"/>
                </a:lnTo>
                <a:lnTo>
                  <a:pt x="327444" y="185407"/>
                </a:lnTo>
                <a:lnTo>
                  <a:pt x="362369" y="185407"/>
                </a:lnTo>
                <a:lnTo>
                  <a:pt x="362369" y="116801"/>
                </a:lnTo>
                <a:lnTo>
                  <a:pt x="366293" y="117348"/>
                </a:lnTo>
                <a:lnTo>
                  <a:pt x="377088" y="117348"/>
                </a:lnTo>
                <a:lnTo>
                  <a:pt x="383438" y="116954"/>
                </a:lnTo>
                <a:lnTo>
                  <a:pt x="416166" y="96748"/>
                </a:lnTo>
                <a:lnTo>
                  <a:pt x="418223" y="91363"/>
                </a:lnTo>
                <a:lnTo>
                  <a:pt x="419989" y="86766"/>
                </a:lnTo>
                <a:lnTo>
                  <a:pt x="420878" y="80797"/>
                </a:lnTo>
                <a:lnTo>
                  <a:pt x="421462" y="74587"/>
                </a:lnTo>
                <a:lnTo>
                  <a:pt x="421779" y="67868"/>
                </a:lnTo>
                <a:close/>
              </a:path>
              <a:path w="1261109" h="190500" extrusionOk="0">
                <a:moveTo>
                  <a:pt x="525970" y="40043"/>
                </a:moveTo>
                <a:lnTo>
                  <a:pt x="523570" y="26047"/>
                </a:lnTo>
                <a:lnTo>
                  <a:pt x="523303" y="24472"/>
                </a:lnTo>
                <a:lnTo>
                  <a:pt x="514921" y="11747"/>
                </a:lnTo>
                <a:lnTo>
                  <a:pt x="500367" y="3175"/>
                </a:lnTo>
                <a:lnTo>
                  <a:pt x="491045" y="1790"/>
                </a:lnTo>
                <a:lnTo>
                  <a:pt x="491045" y="159880"/>
                </a:lnTo>
                <a:lnTo>
                  <a:pt x="484809" y="164020"/>
                </a:lnTo>
                <a:lnTo>
                  <a:pt x="472922" y="164020"/>
                </a:lnTo>
                <a:lnTo>
                  <a:pt x="466852" y="159880"/>
                </a:lnTo>
                <a:lnTo>
                  <a:pt x="466852" y="29565"/>
                </a:lnTo>
                <a:lnTo>
                  <a:pt x="472922" y="26047"/>
                </a:lnTo>
                <a:lnTo>
                  <a:pt x="484809" y="26047"/>
                </a:lnTo>
                <a:lnTo>
                  <a:pt x="491020" y="29565"/>
                </a:lnTo>
                <a:lnTo>
                  <a:pt x="491045" y="159880"/>
                </a:lnTo>
                <a:lnTo>
                  <a:pt x="491045" y="1790"/>
                </a:lnTo>
                <a:lnTo>
                  <a:pt x="445325" y="9779"/>
                </a:lnTo>
                <a:lnTo>
                  <a:pt x="431952" y="145478"/>
                </a:lnTo>
                <a:lnTo>
                  <a:pt x="434759" y="164338"/>
                </a:lnTo>
                <a:lnTo>
                  <a:pt x="443357" y="178333"/>
                </a:lnTo>
                <a:lnTo>
                  <a:pt x="458000" y="187058"/>
                </a:lnTo>
                <a:lnTo>
                  <a:pt x="478967" y="190055"/>
                </a:lnTo>
                <a:lnTo>
                  <a:pt x="500100" y="187058"/>
                </a:lnTo>
                <a:lnTo>
                  <a:pt x="514731" y="178333"/>
                </a:lnTo>
                <a:lnTo>
                  <a:pt x="523227" y="164338"/>
                </a:lnTo>
                <a:lnTo>
                  <a:pt x="523278" y="164020"/>
                </a:lnTo>
                <a:lnTo>
                  <a:pt x="525970" y="145478"/>
                </a:lnTo>
                <a:lnTo>
                  <a:pt x="525970" y="40043"/>
                </a:lnTo>
                <a:close/>
              </a:path>
              <a:path w="1261109" h="190500" extrusionOk="0">
                <a:moveTo>
                  <a:pt x="633361" y="2552"/>
                </a:moveTo>
                <a:lnTo>
                  <a:pt x="598462" y="2552"/>
                </a:lnTo>
                <a:lnTo>
                  <a:pt x="598462" y="80022"/>
                </a:lnTo>
                <a:lnTo>
                  <a:pt x="575652" y="80022"/>
                </a:lnTo>
                <a:lnTo>
                  <a:pt x="575652" y="2552"/>
                </a:lnTo>
                <a:lnTo>
                  <a:pt x="540753" y="2552"/>
                </a:lnTo>
                <a:lnTo>
                  <a:pt x="540753" y="80022"/>
                </a:lnTo>
                <a:lnTo>
                  <a:pt x="540753" y="106692"/>
                </a:lnTo>
                <a:lnTo>
                  <a:pt x="540753" y="186702"/>
                </a:lnTo>
                <a:lnTo>
                  <a:pt x="575652" y="186702"/>
                </a:lnTo>
                <a:lnTo>
                  <a:pt x="575652" y="106692"/>
                </a:lnTo>
                <a:lnTo>
                  <a:pt x="598462" y="106692"/>
                </a:lnTo>
                <a:lnTo>
                  <a:pt x="598462" y="186702"/>
                </a:lnTo>
                <a:lnTo>
                  <a:pt x="633361" y="186702"/>
                </a:lnTo>
                <a:lnTo>
                  <a:pt x="633361" y="106692"/>
                </a:lnTo>
                <a:lnTo>
                  <a:pt x="633361" y="80022"/>
                </a:lnTo>
                <a:lnTo>
                  <a:pt x="633361" y="2552"/>
                </a:lnTo>
                <a:close/>
              </a:path>
              <a:path w="1261109" h="190500" extrusionOk="0">
                <a:moveTo>
                  <a:pt x="742340" y="39839"/>
                </a:moveTo>
                <a:lnTo>
                  <a:pt x="739622" y="24206"/>
                </a:lnTo>
                <a:lnTo>
                  <a:pt x="731151" y="11569"/>
                </a:lnTo>
                <a:lnTo>
                  <a:pt x="716470" y="3098"/>
                </a:lnTo>
                <a:lnTo>
                  <a:pt x="695121" y="12"/>
                </a:lnTo>
                <a:lnTo>
                  <a:pt x="673963" y="3187"/>
                </a:lnTo>
                <a:lnTo>
                  <a:pt x="659257" y="11836"/>
                </a:lnTo>
                <a:lnTo>
                  <a:pt x="650697" y="24625"/>
                </a:lnTo>
                <a:lnTo>
                  <a:pt x="647915" y="40246"/>
                </a:lnTo>
                <a:lnTo>
                  <a:pt x="647915" y="50177"/>
                </a:lnTo>
                <a:lnTo>
                  <a:pt x="682828" y="50177"/>
                </a:lnTo>
                <a:lnTo>
                  <a:pt x="682828" y="29591"/>
                </a:lnTo>
                <a:lnTo>
                  <a:pt x="690092" y="26035"/>
                </a:lnTo>
                <a:lnTo>
                  <a:pt x="701408" y="26035"/>
                </a:lnTo>
                <a:lnTo>
                  <a:pt x="707466" y="29387"/>
                </a:lnTo>
                <a:lnTo>
                  <a:pt x="707466" y="78105"/>
                </a:lnTo>
                <a:lnTo>
                  <a:pt x="662914" y="78105"/>
                </a:lnTo>
                <a:lnTo>
                  <a:pt x="662914" y="104940"/>
                </a:lnTo>
                <a:lnTo>
                  <a:pt x="707466" y="104940"/>
                </a:lnTo>
                <a:lnTo>
                  <a:pt x="707466" y="159893"/>
                </a:lnTo>
                <a:lnTo>
                  <a:pt x="702830" y="164007"/>
                </a:lnTo>
                <a:lnTo>
                  <a:pt x="688936" y="164007"/>
                </a:lnTo>
                <a:lnTo>
                  <a:pt x="684085" y="160921"/>
                </a:lnTo>
                <a:lnTo>
                  <a:pt x="682828" y="150622"/>
                </a:lnTo>
                <a:lnTo>
                  <a:pt x="682828" y="134810"/>
                </a:lnTo>
                <a:lnTo>
                  <a:pt x="647915" y="134810"/>
                </a:lnTo>
                <a:lnTo>
                  <a:pt x="647915" y="143865"/>
                </a:lnTo>
                <a:lnTo>
                  <a:pt x="650748" y="164642"/>
                </a:lnTo>
                <a:lnTo>
                  <a:pt x="659409" y="179006"/>
                </a:lnTo>
                <a:lnTo>
                  <a:pt x="674128" y="187350"/>
                </a:lnTo>
                <a:lnTo>
                  <a:pt x="695121" y="190042"/>
                </a:lnTo>
                <a:lnTo>
                  <a:pt x="704011" y="190042"/>
                </a:lnTo>
                <a:lnTo>
                  <a:pt x="738251" y="168173"/>
                </a:lnTo>
                <a:lnTo>
                  <a:pt x="742264" y="152044"/>
                </a:lnTo>
                <a:lnTo>
                  <a:pt x="742340" y="39839"/>
                </a:lnTo>
                <a:close/>
              </a:path>
              <a:path w="1261109" h="190500" extrusionOk="0">
                <a:moveTo>
                  <a:pt x="849503" y="3162"/>
                </a:moveTo>
                <a:lnTo>
                  <a:pt x="814603" y="3162"/>
                </a:lnTo>
                <a:lnTo>
                  <a:pt x="814603" y="4432"/>
                </a:lnTo>
                <a:lnTo>
                  <a:pt x="814603" y="79362"/>
                </a:lnTo>
                <a:lnTo>
                  <a:pt x="791781" y="79362"/>
                </a:lnTo>
                <a:lnTo>
                  <a:pt x="791781" y="4432"/>
                </a:lnTo>
                <a:lnTo>
                  <a:pt x="791743" y="3162"/>
                </a:lnTo>
                <a:lnTo>
                  <a:pt x="756881" y="3162"/>
                </a:lnTo>
                <a:lnTo>
                  <a:pt x="756881" y="4432"/>
                </a:lnTo>
                <a:lnTo>
                  <a:pt x="756881" y="79362"/>
                </a:lnTo>
                <a:lnTo>
                  <a:pt x="756881" y="106032"/>
                </a:lnTo>
                <a:lnTo>
                  <a:pt x="756881" y="187312"/>
                </a:lnTo>
                <a:lnTo>
                  <a:pt x="791781" y="187312"/>
                </a:lnTo>
                <a:lnTo>
                  <a:pt x="791781" y="106032"/>
                </a:lnTo>
                <a:lnTo>
                  <a:pt x="814603" y="106032"/>
                </a:lnTo>
                <a:lnTo>
                  <a:pt x="814603" y="187312"/>
                </a:lnTo>
                <a:lnTo>
                  <a:pt x="849503" y="187312"/>
                </a:lnTo>
                <a:lnTo>
                  <a:pt x="849503" y="106032"/>
                </a:lnTo>
                <a:lnTo>
                  <a:pt x="849503" y="79362"/>
                </a:lnTo>
                <a:lnTo>
                  <a:pt x="849503" y="4432"/>
                </a:lnTo>
                <a:lnTo>
                  <a:pt x="849503" y="3162"/>
                </a:lnTo>
                <a:close/>
              </a:path>
              <a:path w="1261109" h="190500" extrusionOk="0">
                <a:moveTo>
                  <a:pt x="951826" y="3162"/>
                </a:moveTo>
                <a:lnTo>
                  <a:pt x="870712" y="3162"/>
                </a:lnTo>
                <a:lnTo>
                  <a:pt x="870712" y="29832"/>
                </a:lnTo>
                <a:lnTo>
                  <a:pt x="870712" y="79362"/>
                </a:lnTo>
                <a:lnTo>
                  <a:pt x="870712" y="106032"/>
                </a:lnTo>
                <a:lnTo>
                  <a:pt x="870712" y="159372"/>
                </a:lnTo>
                <a:lnTo>
                  <a:pt x="870712" y="187312"/>
                </a:lnTo>
                <a:lnTo>
                  <a:pt x="951826" y="187312"/>
                </a:lnTo>
                <a:lnTo>
                  <a:pt x="951826" y="159372"/>
                </a:lnTo>
                <a:lnTo>
                  <a:pt x="905611" y="159372"/>
                </a:lnTo>
                <a:lnTo>
                  <a:pt x="905611" y="106032"/>
                </a:lnTo>
                <a:lnTo>
                  <a:pt x="947000" y="106032"/>
                </a:lnTo>
                <a:lnTo>
                  <a:pt x="947000" y="79362"/>
                </a:lnTo>
                <a:lnTo>
                  <a:pt x="905611" y="79362"/>
                </a:lnTo>
                <a:lnTo>
                  <a:pt x="905611" y="29832"/>
                </a:lnTo>
                <a:lnTo>
                  <a:pt x="951826" y="29832"/>
                </a:lnTo>
                <a:lnTo>
                  <a:pt x="951826" y="3162"/>
                </a:lnTo>
                <a:close/>
              </a:path>
              <a:path w="1261109" h="190500" extrusionOk="0">
                <a:moveTo>
                  <a:pt x="1066482" y="67868"/>
                </a:moveTo>
                <a:lnTo>
                  <a:pt x="1062990" y="27330"/>
                </a:lnTo>
                <a:lnTo>
                  <a:pt x="1036548" y="4178"/>
                </a:lnTo>
                <a:lnTo>
                  <a:pt x="1036548" y="62776"/>
                </a:lnTo>
                <a:lnTo>
                  <a:pt x="1036548" y="72821"/>
                </a:lnTo>
                <a:lnTo>
                  <a:pt x="1033386" y="79730"/>
                </a:lnTo>
                <a:lnTo>
                  <a:pt x="1029144" y="84277"/>
                </a:lnTo>
                <a:lnTo>
                  <a:pt x="1024382" y="89319"/>
                </a:lnTo>
                <a:lnTo>
                  <a:pt x="1018298" y="91363"/>
                </a:lnTo>
                <a:lnTo>
                  <a:pt x="1007071" y="91363"/>
                </a:lnTo>
                <a:lnTo>
                  <a:pt x="1007071" y="27330"/>
                </a:lnTo>
                <a:lnTo>
                  <a:pt x="1015352" y="27330"/>
                </a:lnTo>
                <a:lnTo>
                  <a:pt x="1036548" y="62776"/>
                </a:lnTo>
                <a:lnTo>
                  <a:pt x="1036548" y="4178"/>
                </a:lnTo>
                <a:lnTo>
                  <a:pt x="1022781" y="1879"/>
                </a:lnTo>
                <a:lnTo>
                  <a:pt x="972134" y="1879"/>
                </a:lnTo>
                <a:lnTo>
                  <a:pt x="972134" y="185407"/>
                </a:lnTo>
                <a:lnTo>
                  <a:pt x="1007071" y="185407"/>
                </a:lnTo>
                <a:lnTo>
                  <a:pt x="1007071" y="116801"/>
                </a:lnTo>
                <a:lnTo>
                  <a:pt x="1010996" y="117348"/>
                </a:lnTo>
                <a:lnTo>
                  <a:pt x="1021791" y="117348"/>
                </a:lnTo>
                <a:lnTo>
                  <a:pt x="1028141" y="116954"/>
                </a:lnTo>
                <a:lnTo>
                  <a:pt x="1060869" y="96748"/>
                </a:lnTo>
                <a:lnTo>
                  <a:pt x="1062926" y="91363"/>
                </a:lnTo>
                <a:lnTo>
                  <a:pt x="1064691" y="86766"/>
                </a:lnTo>
                <a:lnTo>
                  <a:pt x="1065580" y="80797"/>
                </a:lnTo>
                <a:lnTo>
                  <a:pt x="1066165" y="74587"/>
                </a:lnTo>
                <a:lnTo>
                  <a:pt x="1066482" y="67868"/>
                </a:lnTo>
                <a:close/>
              </a:path>
              <a:path w="1261109" h="190500" extrusionOk="0">
                <a:moveTo>
                  <a:pt x="1159179" y="3162"/>
                </a:moveTo>
                <a:lnTo>
                  <a:pt x="1078090" y="3162"/>
                </a:lnTo>
                <a:lnTo>
                  <a:pt x="1078090" y="29832"/>
                </a:lnTo>
                <a:lnTo>
                  <a:pt x="1078090" y="187312"/>
                </a:lnTo>
                <a:lnTo>
                  <a:pt x="1112964" y="187312"/>
                </a:lnTo>
                <a:lnTo>
                  <a:pt x="1112964" y="29832"/>
                </a:lnTo>
                <a:lnTo>
                  <a:pt x="1159179" y="29832"/>
                </a:lnTo>
                <a:lnTo>
                  <a:pt x="1159179" y="3162"/>
                </a:lnTo>
                <a:close/>
              </a:path>
              <a:path w="1261109" h="190500" extrusionOk="0">
                <a:moveTo>
                  <a:pt x="1260500" y="145453"/>
                </a:moveTo>
                <a:lnTo>
                  <a:pt x="1260462" y="39839"/>
                </a:lnTo>
                <a:lnTo>
                  <a:pt x="1234884" y="3162"/>
                </a:lnTo>
                <a:lnTo>
                  <a:pt x="1225562" y="1790"/>
                </a:lnTo>
                <a:lnTo>
                  <a:pt x="1225562" y="159880"/>
                </a:lnTo>
                <a:lnTo>
                  <a:pt x="1219339" y="164020"/>
                </a:lnTo>
                <a:lnTo>
                  <a:pt x="1207439" y="164020"/>
                </a:lnTo>
                <a:lnTo>
                  <a:pt x="1201381" y="159880"/>
                </a:lnTo>
                <a:lnTo>
                  <a:pt x="1201381" y="75450"/>
                </a:lnTo>
                <a:lnTo>
                  <a:pt x="1201153" y="71221"/>
                </a:lnTo>
                <a:lnTo>
                  <a:pt x="1201153" y="66929"/>
                </a:lnTo>
                <a:lnTo>
                  <a:pt x="1201381" y="62776"/>
                </a:lnTo>
                <a:lnTo>
                  <a:pt x="1201381" y="29565"/>
                </a:lnTo>
                <a:lnTo>
                  <a:pt x="1207465" y="26047"/>
                </a:lnTo>
                <a:lnTo>
                  <a:pt x="1219339" y="26047"/>
                </a:lnTo>
                <a:lnTo>
                  <a:pt x="1225537" y="29565"/>
                </a:lnTo>
                <a:lnTo>
                  <a:pt x="1225562" y="159880"/>
                </a:lnTo>
                <a:lnTo>
                  <a:pt x="1225562" y="1790"/>
                </a:lnTo>
                <a:lnTo>
                  <a:pt x="1177747" y="11569"/>
                </a:lnTo>
                <a:lnTo>
                  <a:pt x="1166482" y="39839"/>
                </a:lnTo>
                <a:lnTo>
                  <a:pt x="1166482" y="145453"/>
                </a:lnTo>
                <a:lnTo>
                  <a:pt x="1169289" y="164312"/>
                </a:lnTo>
                <a:lnTo>
                  <a:pt x="1177874" y="178320"/>
                </a:lnTo>
                <a:lnTo>
                  <a:pt x="1192530" y="187032"/>
                </a:lnTo>
                <a:lnTo>
                  <a:pt x="1213497" y="190042"/>
                </a:lnTo>
                <a:lnTo>
                  <a:pt x="1234617" y="187032"/>
                </a:lnTo>
                <a:lnTo>
                  <a:pt x="1249248" y="178320"/>
                </a:lnTo>
                <a:lnTo>
                  <a:pt x="1257744" y="164312"/>
                </a:lnTo>
                <a:lnTo>
                  <a:pt x="1257795" y="164020"/>
                </a:lnTo>
                <a:lnTo>
                  <a:pt x="1260500" y="145453"/>
                </a:lnTo>
                <a:close/>
              </a:path>
            </a:pathLst>
          </a:custGeom>
          <a:solidFill>
            <a:srgbClr val="1E358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092"/>
          </a:p>
        </p:txBody>
      </p:sp>
      <p:sp>
        <p:nvSpPr>
          <p:cNvPr id="30" name="object 33">
            <a:extLst>
              <a:ext uri="{FF2B5EF4-FFF2-40B4-BE49-F238E27FC236}">
                <a16:creationId xmlns:a16="http://schemas.microsoft.com/office/drawing/2014/main" id="{AC29F6CF-8265-3305-2BC3-83455168A312}"/>
              </a:ext>
            </a:extLst>
          </p:cNvPr>
          <p:cNvSpPr/>
          <p:nvPr/>
        </p:nvSpPr>
        <p:spPr bwMode="auto">
          <a:xfrm>
            <a:off x="7090745" y="2837590"/>
            <a:ext cx="381599" cy="378518"/>
          </a:xfrm>
          <a:custGeom>
            <a:avLst/>
            <a:gdLst/>
            <a:ahLst/>
            <a:cxnLst/>
            <a:rect l="l" t="t" r="r" b="b"/>
            <a:pathLst>
              <a:path w="629284" h="624204" extrusionOk="0">
                <a:moveTo>
                  <a:pt x="209651" y="242506"/>
                </a:moveTo>
                <a:lnTo>
                  <a:pt x="0" y="242506"/>
                </a:lnTo>
                <a:lnTo>
                  <a:pt x="90271" y="307441"/>
                </a:lnTo>
                <a:lnTo>
                  <a:pt x="209651" y="242506"/>
                </a:lnTo>
                <a:close/>
              </a:path>
              <a:path w="629284" h="624204" extrusionOk="0">
                <a:moveTo>
                  <a:pt x="218274" y="256489"/>
                </a:moveTo>
                <a:lnTo>
                  <a:pt x="104254" y="318020"/>
                </a:lnTo>
                <a:lnTo>
                  <a:pt x="179108" y="370763"/>
                </a:lnTo>
                <a:lnTo>
                  <a:pt x="218274" y="256489"/>
                </a:lnTo>
                <a:close/>
              </a:path>
              <a:path w="629284" h="624204" extrusionOk="0">
                <a:moveTo>
                  <a:pt x="300126" y="293217"/>
                </a:moveTo>
                <a:lnTo>
                  <a:pt x="237350" y="251244"/>
                </a:lnTo>
                <a:lnTo>
                  <a:pt x="201028" y="359473"/>
                </a:lnTo>
                <a:lnTo>
                  <a:pt x="300126" y="293217"/>
                </a:lnTo>
                <a:close/>
              </a:path>
              <a:path w="629284" h="624204" extrusionOk="0">
                <a:moveTo>
                  <a:pt x="303987" y="482536"/>
                </a:moveTo>
                <a:lnTo>
                  <a:pt x="187731" y="398170"/>
                </a:lnTo>
                <a:lnTo>
                  <a:pt x="108762" y="623811"/>
                </a:lnTo>
                <a:lnTo>
                  <a:pt x="303987" y="482536"/>
                </a:lnTo>
                <a:close/>
              </a:path>
              <a:path w="629284" h="624204" extrusionOk="0">
                <a:moveTo>
                  <a:pt x="306489" y="309206"/>
                </a:moveTo>
                <a:lnTo>
                  <a:pt x="195783" y="383120"/>
                </a:lnTo>
                <a:lnTo>
                  <a:pt x="306489" y="464121"/>
                </a:lnTo>
                <a:lnTo>
                  <a:pt x="306489" y="309206"/>
                </a:lnTo>
                <a:close/>
              </a:path>
              <a:path w="629284" h="624204" extrusionOk="0">
                <a:moveTo>
                  <a:pt x="306539" y="242493"/>
                </a:moveTo>
                <a:lnTo>
                  <a:pt x="253657" y="242493"/>
                </a:lnTo>
                <a:lnTo>
                  <a:pt x="306539" y="277380"/>
                </a:lnTo>
                <a:lnTo>
                  <a:pt x="306539" y="242493"/>
                </a:lnTo>
                <a:close/>
              </a:path>
              <a:path w="629284" h="624204" extrusionOk="0">
                <a:moveTo>
                  <a:pt x="375081" y="242493"/>
                </a:moveTo>
                <a:lnTo>
                  <a:pt x="323316" y="242493"/>
                </a:lnTo>
                <a:lnTo>
                  <a:pt x="323316" y="277380"/>
                </a:lnTo>
                <a:lnTo>
                  <a:pt x="375081" y="242493"/>
                </a:lnTo>
                <a:close/>
              </a:path>
              <a:path w="629284" h="624204" extrusionOk="0">
                <a:moveTo>
                  <a:pt x="383908" y="225945"/>
                </a:moveTo>
                <a:lnTo>
                  <a:pt x="316382" y="0"/>
                </a:lnTo>
                <a:lnTo>
                  <a:pt x="246024" y="225945"/>
                </a:lnTo>
                <a:lnTo>
                  <a:pt x="383908" y="225945"/>
                </a:lnTo>
                <a:close/>
              </a:path>
              <a:path w="629284" h="624204" extrusionOk="0">
                <a:moveTo>
                  <a:pt x="429602" y="359130"/>
                </a:moveTo>
                <a:lnTo>
                  <a:pt x="392912" y="250875"/>
                </a:lnTo>
                <a:lnTo>
                  <a:pt x="329107" y="293827"/>
                </a:lnTo>
                <a:lnTo>
                  <a:pt x="429602" y="359130"/>
                </a:lnTo>
                <a:close/>
              </a:path>
              <a:path w="629284" h="624204" extrusionOk="0">
                <a:moveTo>
                  <a:pt x="436270" y="384632"/>
                </a:moveTo>
                <a:lnTo>
                  <a:pt x="435546" y="382511"/>
                </a:lnTo>
                <a:lnTo>
                  <a:pt x="323278" y="308305"/>
                </a:lnTo>
                <a:lnTo>
                  <a:pt x="323278" y="464439"/>
                </a:lnTo>
                <a:lnTo>
                  <a:pt x="436270" y="384632"/>
                </a:lnTo>
                <a:close/>
              </a:path>
              <a:path w="629284" h="624204" extrusionOk="0">
                <a:moveTo>
                  <a:pt x="514083" y="620839"/>
                </a:moveTo>
                <a:lnTo>
                  <a:pt x="440499" y="397510"/>
                </a:lnTo>
                <a:lnTo>
                  <a:pt x="325399" y="482942"/>
                </a:lnTo>
                <a:lnTo>
                  <a:pt x="514083" y="620839"/>
                </a:lnTo>
                <a:close/>
              </a:path>
              <a:path w="629284" h="624204" extrusionOk="0">
                <a:moveTo>
                  <a:pt x="523798" y="317792"/>
                </a:moveTo>
                <a:lnTo>
                  <a:pt x="412178" y="257022"/>
                </a:lnTo>
                <a:lnTo>
                  <a:pt x="450900" y="371513"/>
                </a:lnTo>
                <a:lnTo>
                  <a:pt x="523798" y="317792"/>
                </a:lnTo>
                <a:close/>
              </a:path>
              <a:path w="629284" h="624204" extrusionOk="0">
                <a:moveTo>
                  <a:pt x="629145" y="242493"/>
                </a:moveTo>
                <a:lnTo>
                  <a:pt x="420598" y="242493"/>
                </a:lnTo>
                <a:lnTo>
                  <a:pt x="537337" y="306768"/>
                </a:lnTo>
                <a:lnTo>
                  <a:pt x="629145" y="242493"/>
                </a:lnTo>
                <a:close/>
              </a:path>
            </a:pathLst>
          </a:custGeom>
          <a:solidFill>
            <a:srgbClr val="F496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092"/>
          </a:p>
        </p:txBody>
      </p:sp>
      <p:pic>
        <p:nvPicPr>
          <p:cNvPr id="31" name="object 34">
            <a:extLst>
              <a:ext uri="{FF2B5EF4-FFF2-40B4-BE49-F238E27FC236}">
                <a16:creationId xmlns:a16="http://schemas.microsoft.com/office/drawing/2014/main" id="{34E79C38-F5BE-1EA0-D056-0D11BF9B77D2}"/>
              </a:ext>
            </a:extLst>
          </p:cNvPr>
          <p:cNvPicPr/>
          <p:nvPr/>
        </p:nvPicPr>
        <p:blipFill>
          <a:blip r:embed="rId11"/>
          <a:stretch/>
        </p:blipFill>
        <p:spPr bwMode="auto">
          <a:xfrm>
            <a:off x="10592805" y="2228230"/>
            <a:ext cx="1100376" cy="265525"/>
          </a:xfrm>
          <a:prstGeom prst="rect">
            <a:avLst/>
          </a:prstGeom>
        </p:spPr>
      </p:pic>
      <p:grpSp>
        <p:nvGrpSpPr>
          <p:cNvPr id="32" name="object 35">
            <a:extLst>
              <a:ext uri="{FF2B5EF4-FFF2-40B4-BE49-F238E27FC236}">
                <a16:creationId xmlns:a16="http://schemas.microsoft.com/office/drawing/2014/main" id="{972EE151-BF11-6933-D73B-780A8F333BA3}"/>
              </a:ext>
            </a:extLst>
          </p:cNvPr>
          <p:cNvGrpSpPr/>
          <p:nvPr/>
        </p:nvGrpSpPr>
        <p:grpSpPr bwMode="auto">
          <a:xfrm>
            <a:off x="9662881" y="2243158"/>
            <a:ext cx="620339" cy="120910"/>
            <a:chOff x="15934100" y="3699133"/>
            <a:chExt cx="1022985" cy="199390"/>
          </a:xfrm>
        </p:grpSpPr>
        <p:pic>
          <p:nvPicPr>
            <p:cNvPr id="33" name="object 36">
              <a:extLst>
                <a:ext uri="{FF2B5EF4-FFF2-40B4-BE49-F238E27FC236}">
                  <a16:creationId xmlns:a16="http://schemas.microsoft.com/office/drawing/2014/main" id="{675DDE5F-6594-0F08-AA4E-EAB53272DA4D}"/>
                </a:ext>
              </a:extLst>
            </p:cNvPr>
            <p:cNvPicPr/>
            <p:nvPr/>
          </p:nvPicPr>
          <p:blipFill>
            <a:blip r:embed="rId12"/>
            <a:stretch/>
          </p:blipFill>
          <p:spPr bwMode="auto">
            <a:xfrm>
              <a:off x="15934100" y="3699133"/>
              <a:ext cx="203344" cy="197941"/>
            </a:xfrm>
            <a:prstGeom prst="rect">
              <a:avLst/>
            </a:prstGeom>
          </p:spPr>
        </p:pic>
        <p:sp>
          <p:nvSpPr>
            <p:cNvPr id="34" name="object 37">
              <a:extLst>
                <a:ext uri="{FF2B5EF4-FFF2-40B4-BE49-F238E27FC236}">
                  <a16:creationId xmlns:a16="http://schemas.microsoft.com/office/drawing/2014/main" id="{384E3F89-6ED8-96D8-F51D-B8776DC92BA1}"/>
                </a:ext>
              </a:extLst>
            </p:cNvPr>
            <p:cNvSpPr/>
            <p:nvPr/>
          </p:nvSpPr>
          <p:spPr bwMode="auto">
            <a:xfrm>
              <a:off x="16158566" y="3703059"/>
              <a:ext cx="165100" cy="190500"/>
            </a:xfrm>
            <a:custGeom>
              <a:avLst/>
              <a:gdLst/>
              <a:ahLst/>
              <a:cxnLst/>
              <a:rect l="l" t="t" r="r" b="b"/>
              <a:pathLst>
                <a:path w="165100" h="190500" extrusionOk="0">
                  <a:moveTo>
                    <a:pt x="164528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57950" y="45720"/>
                  </a:lnTo>
                  <a:lnTo>
                    <a:pt x="57950" y="190500"/>
                  </a:lnTo>
                  <a:lnTo>
                    <a:pt x="107073" y="190500"/>
                  </a:lnTo>
                  <a:lnTo>
                    <a:pt x="107073" y="45720"/>
                  </a:lnTo>
                  <a:lnTo>
                    <a:pt x="164528" y="45720"/>
                  </a:lnTo>
                  <a:lnTo>
                    <a:pt x="164528" y="0"/>
                  </a:lnTo>
                  <a:close/>
                </a:path>
              </a:pathLst>
            </a:custGeom>
            <a:solidFill>
              <a:srgbClr val="162745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pic>
          <p:nvPicPr>
            <p:cNvPr id="35" name="object 38">
              <a:extLst>
                <a:ext uri="{FF2B5EF4-FFF2-40B4-BE49-F238E27FC236}">
                  <a16:creationId xmlns:a16="http://schemas.microsoft.com/office/drawing/2014/main" id="{66BA7239-C7ED-1E97-5AC2-4F773798E072}"/>
                </a:ext>
              </a:extLst>
            </p:cNvPr>
            <p:cNvPicPr/>
            <p:nvPr/>
          </p:nvPicPr>
          <p:blipFill>
            <a:blip r:embed="rId13"/>
            <a:stretch/>
          </p:blipFill>
          <p:spPr bwMode="auto">
            <a:xfrm>
              <a:off x="16350124" y="3700109"/>
              <a:ext cx="176821" cy="197941"/>
            </a:xfrm>
            <a:prstGeom prst="rect">
              <a:avLst/>
            </a:prstGeom>
          </p:spPr>
        </p:pic>
        <p:pic>
          <p:nvPicPr>
            <p:cNvPr id="36" name="object 39">
              <a:extLst>
                <a:ext uri="{FF2B5EF4-FFF2-40B4-BE49-F238E27FC236}">
                  <a16:creationId xmlns:a16="http://schemas.microsoft.com/office/drawing/2014/main" id="{4F9687B9-1D4A-0317-F989-A9B66BB4FF93}"/>
                </a:ext>
              </a:extLst>
            </p:cNvPr>
            <p:cNvPicPr/>
            <p:nvPr/>
          </p:nvPicPr>
          <p:blipFill>
            <a:blip r:embed="rId14"/>
            <a:stretch/>
          </p:blipFill>
          <p:spPr bwMode="auto">
            <a:xfrm>
              <a:off x="16566730" y="3699133"/>
              <a:ext cx="389991" cy="197941"/>
            </a:xfrm>
            <a:prstGeom prst="rect">
              <a:avLst/>
            </a:prstGeom>
          </p:spPr>
        </p:pic>
      </p:grpSp>
      <p:grpSp>
        <p:nvGrpSpPr>
          <p:cNvPr id="37" name="object 40">
            <a:extLst>
              <a:ext uri="{FF2B5EF4-FFF2-40B4-BE49-F238E27FC236}">
                <a16:creationId xmlns:a16="http://schemas.microsoft.com/office/drawing/2014/main" id="{F4F2871B-A26D-F762-49B5-2BC5D53CAE73}"/>
              </a:ext>
            </a:extLst>
          </p:cNvPr>
          <p:cNvGrpSpPr/>
          <p:nvPr/>
        </p:nvGrpSpPr>
        <p:grpSpPr bwMode="auto">
          <a:xfrm>
            <a:off x="9376949" y="2161294"/>
            <a:ext cx="257223" cy="289183"/>
            <a:chOff x="15462577" y="3564134"/>
            <a:chExt cx="424180" cy="476884"/>
          </a:xfrm>
        </p:grpSpPr>
        <p:sp>
          <p:nvSpPr>
            <p:cNvPr id="38" name="object 41">
              <a:extLst>
                <a:ext uri="{FF2B5EF4-FFF2-40B4-BE49-F238E27FC236}">
                  <a16:creationId xmlns:a16="http://schemas.microsoft.com/office/drawing/2014/main" id="{A96AA907-3823-F9A9-89B7-A8A390C4D5FD}"/>
                </a:ext>
              </a:extLst>
            </p:cNvPr>
            <p:cNvSpPr/>
            <p:nvPr/>
          </p:nvSpPr>
          <p:spPr bwMode="auto">
            <a:xfrm>
              <a:off x="15462577" y="3564134"/>
              <a:ext cx="329565" cy="473075"/>
            </a:xfrm>
            <a:custGeom>
              <a:avLst/>
              <a:gdLst/>
              <a:ahLst/>
              <a:cxnLst/>
              <a:rect l="l" t="t" r="r" b="b"/>
              <a:pathLst>
                <a:path w="329565" h="473075" extrusionOk="0">
                  <a:moveTo>
                    <a:pt x="164539" y="0"/>
                  </a:moveTo>
                  <a:lnTo>
                    <a:pt x="120800" y="5878"/>
                  </a:lnTo>
                  <a:lnTo>
                    <a:pt x="81496" y="22468"/>
                  </a:lnTo>
                  <a:lnTo>
                    <a:pt x="48194" y="48200"/>
                  </a:lnTo>
                  <a:lnTo>
                    <a:pt x="22465" y="81503"/>
                  </a:lnTo>
                  <a:lnTo>
                    <a:pt x="5877" y="120810"/>
                  </a:lnTo>
                  <a:lnTo>
                    <a:pt x="0" y="164549"/>
                  </a:lnTo>
                  <a:lnTo>
                    <a:pt x="0" y="314849"/>
                  </a:lnTo>
                  <a:lnTo>
                    <a:pt x="6971" y="359298"/>
                  </a:lnTo>
                  <a:lnTo>
                    <a:pt x="24998" y="398987"/>
                  </a:lnTo>
                  <a:lnTo>
                    <a:pt x="52408" y="432217"/>
                  </a:lnTo>
                  <a:lnTo>
                    <a:pt x="87528" y="457290"/>
                  </a:lnTo>
                  <a:lnTo>
                    <a:pt x="128687" y="472509"/>
                  </a:lnTo>
                  <a:lnTo>
                    <a:pt x="95301" y="441136"/>
                  </a:lnTo>
                  <a:lnTo>
                    <a:pt x="69745" y="403133"/>
                  </a:lnTo>
                  <a:lnTo>
                    <a:pt x="53398" y="359787"/>
                  </a:lnTo>
                  <a:lnTo>
                    <a:pt x="47642" y="312388"/>
                  </a:lnTo>
                  <a:lnTo>
                    <a:pt x="47642" y="164057"/>
                  </a:lnTo>
                  <a:lnTo>
                    <a:pt x="56859" y="118646"/>
                  </a:lnTo>
                  <a:lnTo>
                    <a:pt x="81962" y="81475"/>
                  </a:lnTo>
                  <a:lnTo>
                    <a:pt x="119129" y="56368"/>
                  </a:lnTo>
                  <a:lnTo>
                    <a:pt x="164539" y="47150"/>
                  </a:lnTo>
                  <a:lnTo>
                    <a:pt x="209949" y="56368"/>
                  </a:lnTo>
                  <a:lnTo>
                    <a:pt x="247116" y="81475"/>
                  </a:lnTo>
                  <a:lnTo>
                    <a:pt x="272219" y="118646"/>
                  </a:lnTo>
                  <a:lnTo>
                    <a:pt x="281436" y="164057"/>
                  </a:lnTo>
                  <a:lnTo>
                    <a:pt x="281436" y="331057"/>
                  </a:lnTo>
                  <a:lnTo>
                    <a:pt x="279119" y="354295"/>
                  </a:lnTo>
                  <a:lnTo>
                    <a:pt x="272475" y="375873"/>
                  </a:lnTo>
                  <a:lnTo>
                    <a:pt x="261964" y="395425"/>
                  </a:lnTo>
                  <a:lnTo>
                    <a:pt x="248044" y="412584"/>
                  </a:lnTo>
                  <a:lnTo>
                    <a:pt x="279561" y="405922"/>
                  </a:lnTo>
                  <a:lnTo>
                    <a:pt x="305325" y="388395"/>
                  </a:lnTo>
                  <a:lnTo>
                    <a:pt x="322710" y="362580"/>
                  </a:lnTo>
                  <a:lnTo>
                    <a:pt x="329089" y="331057"/>
                  </a:lnTo>
                  <a:lnTo>
                    <a:pt x="329089" y="161597"/>
                  </a:lnTo>
                  <a:lnTo>
                    <a:pt x="322629" y="118588"/>
                  </a:lnTo>
                  <a:lnTo>
                    <a:pt x="305745" y="79972"/>
                  </a:lnTo>
                  <a:lnTo>
                    <a:pt x="279966" y="47277"/>
                  </a:lnTo>
                  <a:lnTo>
                    <a:pt x="246820" y="22031"/>
                  </a:lnTo>
                  <a:lnTo>
                    <a:pt x="207834" y="5762"/>
                  </a:lnTo>
                  <a:lnTo>
                    <a:pt x="164539" y="0"/>
                  </a:lnTo>
                  <a:close/>
                </a:path>
              </a:pathLst>
            </a:custGeom>
            <a:solidFill>
              <a:srgbClr val="162745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39" name="object 42">
              <a:extLst>
                <a:ext uri="{FF2B5EF4-FFF2-40B4-BE49-F238E27FC236}">
                  <a16:creationId xmlns:a16="http://schemas.microsoft.com/office/drawing/2014/main" id="{06210F10-8EB9-ED9D-27AA-9AEAED5EE9E6}"/>
                </a:ext>
              </a:extLst>
            </p:cNvPr>
            <p:cNvSpPr/>
            <p:nvPr/>
          </p:nvSpPr>
          <p:spPr bwMode="auto">
            <a:xfrm>
              <a:off x="15557367" y="3568063"/>
              <a:ext cx="329565" cy="473075"/>
            </a:xfrm>
            <a:custGeom>
              <a:avLst/>
              <a:gdLst/>
              <a:ahLst/>
              <a:cxnLst/>
              <a:rect l="l" t="t" r="r" b="b"/>
              <a:pathLst>
                <a:path w="329565" h="473075" extrusionOk="0">
                  <a:moveTo>
                    <a:pt x="200402" y="0"/>
                  </a:moveTo>
                  <a:lnTo>
                    <a:pt x="233718" y="31094"/>
                  </a:lnTo>
                  <a:lnTo>
                    <a:pt x="259159" y="68954"/>
                  </a:lnTo>
                  <a:lnTo>
                    <a:pt x="275483" y="112247"/>
                  </a:lnTo>
                  <a:lnTo>
                    <a:pt x="281446" y="159639"/>
                  </a:lnTo>
                  <a:lnTo>
                    <a:pt x="281446" y="307969"/>
                  </a:lnTo>
                  <a:lnTo>
                    <a:pt x="272230" y="353379"/>
                  </a:lnTo>
                  <a:lnTo>
                    <a:pt x="247127" y="390547"/>
                  </a:lnTo>
                  <a:lnTo>
                    <a:pt x="209960" y="415649"/>
                  </a:lnTo>
                  <a:lnTo>
                    <a:pt x="164549" y="424866"/>
                  </a:lnTo>
                  <a:lnTo>
                    <a:pt x="119138" y="415649"/>
                  </a:lnTo>
                  <a:lnTo>
                    <a:pt x="81967" y="390547"/>
                  </a:lnTo>
                  <a:lnTo>
                    <a:pt x="56860" y="353379"/>
                  </a:lnTo>
                  <a:lnTo>
                    <a:pt x="47642" y="307969"/>
                  </a:lnTo>
                  <a:lnTo>
                    <a:pt x="47642" y="140969"/>
                  </a:lnTo>
                  <a:lnTo>
                    <a:pt x="49960" y="117730"/>
                  </a:lnTo>
                  <a:lnTo>
                    <a:pt x="56608" y="96148"/>
                  </a:lnTo>
                  <a:lnTo>
                    <a:pt x="67123" y="76593"/>
                  </a:lnTo>
                  <a:lnTo>
                    <a:pt x="81044" y="59432"/>
                  </a:lnTo>
                  <a:lnTo>
                    <a:pt x="49527" y="66094"/>
                  </a:lnTo>
                  <a:lnTo>
                    <a:pt x="23763" y="83623"/>
                  </a:lnTo>
                  <a:lnTo>
                    <a:pt x="6378" y="109440"/>
                  </a:lnTo>
                  <a:lnTo>
                    <a:pt x="0" y="140969"/>
                  </a:lnTo>
                  <a:lnTo>
                    <a:pt x="0" y="310911"/>
                  </a:lnTo>
                  <a:lnTo>
                    <a:pt x="6459" y="353923"/>
                  </a:lnTo>
                  <a:lnTo>
                    <a:pt x="23343" y="392541"/>
                  </a:lnTo>
                  <a:lnTo>
                    <a:pt x="49122" y="425235"/>
                  </a:lnTo>
                  <a:lnTo>
                    <a:pt x="82269" y="450480"/>
                  </a:lnTo>
                  <a:lnTo>
                    <a:pt x="121254" y="466747"/>
                  </a:lnTo>
                  <a:lnTo>
                    <a:pt x="164549" y="472509"/>
                  </a:lnTo>
                  <a:lnTo>
                    <a:pt x="208288" y="466631"/>
                  </a:lnTo>
                  <a:lnTo>
                    <a:pt x="247593" y="450043"/>
                  </a:lnTo>
                  <a:lnTo>
                    <a:pt x="280894" y="424314"/>
                  </a:lnTo>
                  <a:lnTo>
                    <a:pt x="306623" y="391013"/>
                  </a:lnTo>
                  <a:lnTo>
                    <a:pt x="323211" y="351708"/>
                  </a:lnTo>
                  <a:lnTo>
                    <a:pt x="329089" y="307969"/>
                  </a:lnTo>
                  <a:lnTo>
                    <a:pt x="329089" y="157670"/>
                  </a:lnTo>
                  <a:lnTo>
                    <a:pt x="322117" y="113215"/>
                  </a:lnTo>
                  <a:lnTo>
                    <a:pt x="304088" y="73523"/>
                  </a:lnTo>
                  <a:lnTo>
                    <a:pt x="276676" y="40292"/>
                  </a:lnTo>
                  <a:lnTo>
                    <a:pt x="241556" y="15218"/>
                  </a:lnTo>
                  <a:lnTo>
                    <a:pt x="200402" y="0"/>
                  </a:lnTo>
                  <a:close/>
                </a:path>
              </a:pathLst>
            </a:custGeom>
            <a:solidFill>
              <a:srgbClr val="A78127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</p:grpSp>
      <p:pic>
        <p:nvPicPr>
          <p:cNvPr id="40" name="object 43">
            <a:extLst>
              <a:ext uri="{FF2B5EF4-FFF2-40B4-BE49-F238E27FC236}">
                <a16:creationId xmlns:a16="http://schemas.microsoft.com/office/drawing/2014/main" id="{5E839666-305A-C70C-0E13-2B274F93B35B}"/>
              </a:ext>
            </a:extLst>
          </p:cNvPr>
          <p:cNvPicPr/>
          <p:nvPr/>
        </p:nvPicPr>
        <p:blipFill>
          <a:blip r:embed="rId15"/>
          <a:stretch/>
        </p:blipFill>
        <p:spPr bwMode="auto">
          <a:xfrm>
            <a:off x="8329742" y="2083568"/>
            <a:ext cx="444708" cy="444704"/>
          </a:xfrm>
          <a:prstGeom prst="rect">
            <a:avLst/>
          </a:prstGeom>
        </p:spPr>
      </p:pic>
      <p:grpSp>
        <p:nvGrpSpPr>
          <p:cNvPr id="41" name="object 44">
            <a:extLst>
              <a:ext uri="{FF2B5EF4-FFF2-40B4-BE49-F238E27FC236}">
                <a16:creationId xmlns:a16="http://schemas.microsoft.com/office/drawing/2014/main" id="{B6F4F1E1-A324-43FA-8761-A45E02816A16}"/>
              </a:ext>
            </a:extLst>
          </p:cNvPr>
          <p:cNvGrpSpPr/>
          <p:nvPr/>
        </p:nvGrpSpPr>
        <p:grpSpPr bwMode="auto">
          <a:xfrm>
            <a:off x="7965620" y="2823393"/>
            <a:ext cx="1173292" cy="571821"/>
            <a:chOff x="13135192" y="4655984"/>
            <a:chExt cx="1934845" cy="942975"/>
          </a:xfrm>
        </p:grpSpPr>
        <p:pic>
          <p:nvPicPr>
            <p:cNvPr id="42" name="object 45">
              <a:extLst>
                <a:ext uri="{FF2B5EF4-FFF2-40B4-BE49-F238E27FC236}">
                  <a16:creationId xmlns:a16="http://schemas.microsoft.com/office/drawing/2014/main" id="{CDFEEE0D-518B-4FB0-85A1-F28F378EDDAE}"/>
                </a:ext>
              </a:extLst>
            </p:cNvPr>
            <p:cNvPicPr/>
            <p:nvPr/>
          </p:nvPicPr>
          <p:blipFill>
            <a:blip r:embed="rId16"/>
            <a:stretch/>
          </p:blipFill>
          <p:spPr bwMode="auto">
            <a:xfrm>
              <a:off x="13873653" y="4655984"/>
              <a:ext cx="457365" cy="594214"/>
            </a:xfrm>
            <a:prstGeom prst="rect">
              <a:avLst/>
            </a:prstGeom>
          </p:spPr>
        </p:pic>
        <p:pic>
          <p:nvPicPr>
            <p:cNvPr id="43" name="object 46">
              <a:extLst>
                <a:ext uri="{FF2B5EF4-FFF2-40B4-BE49-F238E27FC236}">
                  <a16:creationId xmlns:a16="http://schemas.microsoft.com/office/drawing/2014/main" id="{EBBC04A5-3495-9FB2-5CF8-1B7F5BDA909B}"/>
                </a:ext>
              </a:extLst>
            </p:cNvPr>
            <p:cNvPicPr/>
            <p:nvPr/>
          </p:nvPicPr>
          <p:blipFill>
            <a:blip r:embed="rId17"/>
            <a:stretch/>
          </p:blipFill>
          <p:spPr bwMode="auto">
            <a:xfrm>
              <a:off x="13135192" y="5237505"/>
              <a:ext cx="1934294" cy="360829"/>
            </a:xfrm>
            <a:prstGeom prst="rect">
              <a:avLst/>
            </a:prstGeom>
          </p:spPr>
        </p:pic>
      </p:grpSp>
      <p:pic>
        <p:nvPicPr>
          <p:cNvPr id="44" name="object 47">
            <a:extLst>
              <a:ext uri="{FF2B5EF4-FFF2-40B4-BE49-F238E27FC236}">
                <a16:creationId xmlns:a16="http://schemas.microsoft.com/office/drawing/2014/main" id="{A22A9699-AAA8-F177-1D8F-C20354E4B3C9}"/>
              </a:ext>
            </a:extLst>
          </p:cNvPr>
          <p:cNvPicPr/>
          <p:nvPr/>
        </p:nvPicPr>
        <p:blipFill>
          <a:blip r:embed="rId10"/>
          <a:stretch/>
        </p:blipFill>
        <p:spPr bwMode="auto">
          <a:xfrm>
            <a:off x="10627720" y="2990309"/>
            <a:ext cx="1102713" cy="340417"/>
          </a:xfrm>
          <a:prstGeom prst="rect">
            <a:avLst/>
          </a:prstGeom>
        </p:spPr>
      </p:pic>
      <p:pic>
        <p:nvPicPr>
          <p:cNvPr id="45" name="object 48">
            <a:extLst>
              <a:ext uri="{FF2B5EF4-FFF2-40B4-BE49-F238E27FC236}">
                <a16:creationId xmlns:a16="http://schemas.microsoft.com/office/drawing/2014/main" id="{15AB3FEB-082E-14B1-6489-7BF3991F4C6F}"/>
              </a:ext>
            </a:extLst>
          </p:cNvPr>
          <p:cNvPicPr/>
          <p:nvPr/>
        </p:nvPicPr>
        <p:blipFill>
          <a:blip r:embed="rId18"/>
          <a:stretch/>
        </p:blipFill>
        <p:spPr bwMode="auto">
          <a:xfrm>
            <a:off x="9278343" y="2574193"/>
            <a:ext cx="1077165" cy="1077165"/>
          </a:xfrm>
          <a:prstGeom prst="rect">
            <a:avLst/>
          </a:prstGeom>
        </p:spPr>
      </p:pic>
      <p:sp>
        <p:nvSpPr>
          <p:cNvPr id="46" name="object 49">
            <a:extLst>
              <a:ext uri="{FF2B5EF4-FFF2-40B4-BE49-F238E27FC236}">
                <a16:creationId xmlns:a16="http://schemas.microsoft.com/office/drawing/2014/main" id="{2238CFA0-5809-E309-4743-663442EE3D1B}"/>
              </a:ext>
            </a:extLst>
          </p:cNvPr>
          <p:cNvSpPr txBox="1"/>
          <p:nvPr/>
        </p:nvSpPr>
        <p:spPr bwMode="auto">
          <a:xfrm>
            <a:off x="6783205" y="6103273"/>
            <a:ext cx="1470891" cy="3363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8"/>
              </a:spcBef>
              <a:defRPr/>
            </a:pPr>
            <a:r>
              <a:rPr sz="1092" b="1">
                <a:latin typeface="Arial"/>
                <a:cs typeface="Arial"/>
              </a:rPr>
              <a:t>УСЛУГИ</a:t>
            </a:r>
            <a:r>
              <a:rPr sz="1092" b="1" spc="-64">
                <a:latin typeface="Arial"/>
                <a:cs typeface="Arial"/>
              </a:rPr>
              <a:t> </a:t>
            </a:r>
            <a:r>
              <a:rPr sz="1092" b="1" spc="-15">
                <a:latin typeface="Arial"/>
                <a:cs typeface="Arial"/>
              </a:rPr>
              <a:t>ДЛЯ </a:t>
            </a:r>
            <a:r>
              <a:rPr sz="1092" b="1" spc="-12">
                <a:latin typeface="Arial"/>
                <a:cs typeface="Arial"/>
              </a:rPr>
              <a:t>ПОСТАВЩИКОВ</a:t>
            </a:r>
            <a:endParaRPr sz="1092" b="1">
              <a:latin typeface="Arial"/>
              <a:cs typeface="Arial"/>
            </a:endParaRPr>
          </a:p>
        </p:txBody>
      </p:sp>
      <p:sp>
        <p:nvSpPr>
          <p:cNvPr id="47" name="object 50">
            <a:extLst>
              <a:ext uri="{FF2B5EF4-FFF2-40B4-BE49-F238E27FC236}">
                <a16:creationId xmlns:a16="http://schemas.microsoft.com/office/drawing/2014/main" id="{C9DE2753-0AF6-4CC7-D8C2-A7CB8C616B3C}"/>
              </a:ext>
            </a:extLst>
          </p:cNvPr>
          <p:cNvSpPr txBox="1"/>
          <p:nvPr/>
        </p:nvSpPr>
        <p:spPr bwMode="auto">
          <a:xfrm>
            <a:off x="8579774" y="6103273"/>
            <a:ext cx="1470891" cy="3363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8"/>
              </a:spcBef>
              <a:defRPr/>
            </a:pPr>
            <a:r>
              <a:rPr sz="1092" b="1">
                <a:latin typeface="Arial"/>
                <a:cs typeface="Arial"/>
              </a:rPr>
              <a:t>УСЛУГИ</a:t>
            </a:r>
            <a:r>
              <a:rPr sz="1092" b="1" spc="-64">
                <a:latin typeface="Arial"/>
                <a:cs typeface="Arial"/>
              </a:rPr>
              <a:t> </a:t>
            </a:r>
            <a:r>
              <a:rPr sz="1092" b="1" spc="-15">
                <a:latin typeface="Arial"/>
                <a:cs typeface="Arial"/>
              </a:rPr>
              <a:t>ДЛЯ </a:t>
            </a:r>
            <a:r>
              <a:rPr sz="1092" b="1" spc="-6">
                <a:latin typeface="Arial"/>
                <a:cs typeface="Arial"/>
              </a:rPr>
              <a:t>НЕРЕЗИДЕНТОВ</a:t>
            </a:r>
            <a:endParaRPr sz="1092" b="1">
              <a:latin typeface="Arial"/>
              <a:cs typeface="Arial"/>
            </a:endParaRPr>
          </a:p>
        </p:txBody>
      </p:sp>
      <p:sp>
        <p:nvSpPr>
          <p:cNvPr id="48" name="object 51">
            <a:extLst>
              <a:ext uri="{FF2B5EF4-FFF2-40B4-BE49-F238E27FC236}">
                <a16:creationId xmlns:a16="http://schemas.microsoft.com/office/drawing/2014/main" id="{256D158E-CC6E-7A51-73DA-49AD17D35038}"/>
              </a:ext>
            </a:extLst>
          </p:cNvPr>
          <p:cNvSpPr txBox="1"/>
          <p:nvPr/>
        </p:nvSpPr>
        <p:spPr bwMode="auto">
          <a:xfrm>
            <a:off x="10409486" y="4737382"/>
            <a:ext cx="1467014" cy="3363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8"/>
              </a:spcBef>
              <a:defRPr/>
            </a:pPr>
            <a:r>
              <a:rPr sz="1092" b="1" spc="-6">
                <a:latin typeface="Arial"/>
                <a:cs typeface="Arial"/>
              </a:rPr>
              <a:t>ФИНАНСОВЫЕ СЕРВИСЫ</a:t>
            </a:r>
            <a:endParaRPr sz="1092" b="1">
              <a:latin typeface="Arial"/>
              <a:cs typeface="Arial"/>
            </a:endParaRPr>
          </a:p>
        </p:txBody>
      </p:sp>
      <p:grpSp>
        <p:nvGrpSpPr>
          <p:cNvPr id="49" name="object 52">
            <a:extLst>
              <a:ext uri="{FF2B5EF4-FFF2-40B4-BE49-F238E27FC236}">
                <a16:creationId xmlns:a16="http://schemas.microsoft.com/office/drawing/2014/main" id="{31E04E45-8899-79D6-4618-0F786EF4A41C}"/>
              </a:ext>
            </a:extLst>
          </p:cNvPr>
          <p:cNvGrpSpPr/>
          <p:nvPr/>
        </p:nvGrpSpPr>
        <p:grpSpPr bwMode="auto">
          <a:xfrm>
            <a:off x="6707161" y="4051843"/>
            <a:ext cx="4487546" cy="1983819"/>
            <a:chOff x="0" y="0"/>
            <a:chExt cx="7400296" cy="3271464"/>
          </a:xfrm>
        </p:grpSpPr>
        <p:pic>
          <p:nvPicPr>
            <p:cNvPr id="50" name="object 53">
              <a:extLst>
                <a:ext uri="{FF2B5EF4-FFF2-40B4-BE49-F238E27FC236}">
                  <a16:creationId xmlns:a16="http://schemas.microsoft.com/office/drawing/2014/main" id="{E74E93BB-C929-2626-98B9-4B873B349AEF}"/>
                </a:ext>
              </a:extLst>
            </p:cNvPr>
            <p:cNvPicPr/>
            <p:nvPr/>
          </p:nvPicPr>
          <p:blipFill>
            <a:blip r:embed="rId19"/>
            <a:stretch/>
          </p:blipFill>
          <p:spPr bwMode="auto">
            <a:xfrm>
              <a:off x="5994419" y="65346"/>
              <a:ext cx="1405877" cy="942378"/>
            </a:xfrm>
            <a:prstGeom prst="rect">
              <a:avLst/>
            </a:prstGeom>
          </p:spPr>
        </p:pic>
        <p:pic>
          <p:nvPicPr>
            <p:cNvPr id="51" name="object 54">
              <a:extLst>
                <a:ext uri="{FF2B5EF4-FFF2-40B4-BE49-F238E27FC236}">
                  <a16:creationId xmlns:a16="http://schemas.microsoft.com/office/drawing/2014/main" id="{FB516E52-16E3-D7DF-711D-8F0C695E064D}"/>
                </a:ext>
              </a:extLst>
            </p:cNvPr>
            <p:cNvPicPr/>
            <p:nvPr/>
          </p:nvPicPr>
          <p:blipFill>
            <a:blip r:embed="rId20"/>
            <a:stretch/>
          </p:blipFill>
          <p:spPr bwMode="auto">
            <a:xfrm>
              <a:off x="3042433" y="0"/>
              <a:ext cx="1047088" cy="1047088"/>
            </a:xfrm>
            <a:prstGeom prst="rect">
              <a:avLst/>
            </a:prstGeom>
          </p:spPr>
        </p:pic>
        <p:pic>
          <p:nvPicPr>
            <p:cNvPr id="52" name="object 55">
              <a:extLst>
                <a:ext uri="{FF2B5EF4-FFF2-40B4-BE49-F238E27FC236}">
                  <a16:creationId xmlns:a16="http://schemas.microsoft.com/office/drawing/2014/main" id="{FA4CAE51-FD4D-1E66-80B9-7AF712D166A2}"/>
                </a:ext>
              </a:extLst>
            </p:cNvPr>
            <p:cNvPicPr/>
            <p:nvPr/>
          </p:nvPicPr>
          <p:blipFill>
            <a:blip r:embed="rId21"/>
            <a:stretch/>
          </p:blipFill>
          <p:spPr bwMode="auto">
            <a:xfrm>
              <a:off x="5927166" y="2329086"/>
              <a:ext cx="1319325" cy="942376"/>
            </a:xfrm>
            <a:prstGeom prst="rect">
              <a:avLst/>
            </a:prstGeom>
          </p:spPr>
        </p:pic>
        <p:pic>
          <p:nvPicPr>
            <p:cNvPr id="53" name="object 56">
              <a:extLst>
                <a:ext uri="{FF2B5EF4-FFF2-40B4-BE49-F238E27FC236}">
                  <a16:creationId xmlns:a16="http://schemas.microsoft.com/office/drawing/2014/main" id="{0B7203C4-30B9-4C82-1A90-4382A798528E}"/>
                </a:ext>
              </a:extLst>
            </p:cNvPr>
            <p:cNvPicPr/>
            <p:nvPr/>
          </p:nvPicPr>
          <p:blipFill>
            <a:blip r:embed="rId22"/>
            <a:stretch/>
          </p:blipFill>
          <p:spPr bwMode="auto">
            <a:xfrm>
              <a:off x="3020713" y="2329084"/>
              <a:ext cx="942379" cy="942379"/>
            </a:xfrm>
            <a:prstGeom prst="rect">
              <a:avLst/>
            </a:prstGeom>
          </p:spPr>
        </p:pic>
        <p:pic>
          <p:nvPicPr>
            <p:cNvPr id="54" name="object 57">
              <a:extLst>
                <a:ext uri="{FF2B5EF4-FFF2-40B4-BE49-F238E27FC236}">
                  <a16:creationId xmlns:a16="http://schemas.microsoft.com/office/drawing/2014/main" id="{08E03F35-912D-7666-198C-7E3D692C1651}"/>
                </a:ext>
              </a:extLst>
            </p:cNvPr>
            <p:cNvPicPr/>
            <p:nvPr/>
          </p:nvPicPr>
          <p:blipFill>
            <a:blip r:embed="rId23"/>
            <a:stretch/>
          </p:blipFill>
          <p:spPr bwMode="auto">
            <a:xfrm>
              <a:off x="0" y="2329086"/>
              <a:ext cx="908307" cy="942376"/>
            </a:xfrm>
            <a:prstGeom prst="rect">
              <a:avLst/>
            </a:prstGeom>
          </p:spPr>
        </p:pic>
      </p:grpSp>
      <p:sp>
        <p:nvSpPr>
          <p:cNvPr id="55" name="object 58">
            <a:extLst>
              <a:ext uri="{FF2B5EF4-FFF2-40B4-BE49-F238E27FC236}">
                <a16:creationId xmlns:a16="http://schemas.microsoft.com/office/drawing/2014/main" id="{FD1FB608-6CFB-20E2-4F8C-285BFEA1A12A}"/>
              </a:ext>
            </a:extLst>
          </p:cNvPr>
          <p:cNvSpPr txBox="1"/>
          <p:nvPr/>
        </p:nvSpPr>
        <p:spPr bwMode="auto">
          <a:xfrm>
            <a:off x="8579712" y="4713291"/>
            <a:ext cx="1467014" cy="3363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8"/>
              </a:spcBef>
              <a:defRPr/>
            </a:pPr>
            <a:r>
              <a:rPr sz="1092" b="1">
                <a:latin typeface="Arial"/>
                <a:cs typeface="Arial"/>
              </a:rPr>
              <a:t>СЕРВИСЫ</a:t>
            </a:r>
            <a:r>
              <a:rPr sz="1092" b="1" spc="-12">
                <a:latin typeface="Arial"/>
                <a:cs typeface="Arial"/>
              </a:rPr>
              <a:t> </a:t>
            </a:r>
            <a:r>
              <a:rPr sz="1092" b="1" spc="-15">
                <a:latin typeface="Arial"/>
                <a:cs typeface="Arial"/>
              </a:rPr>
              <a:t>ДЛЯ </a:t>
            </a:r>
            <a:r>
              <a:rPr sz="1092" b="1" spc="-6">
                <a:latin typeface="Arial"/>
                <a:cs typeface="Arial"/>
              </a:rPr>
              <a:t>ЗАКАЗЧИКОВ</a:t>
            </a:r>
            <a:endParaRPr sz="1092" b="1">
              <a:latin typeface="Arial"/>
              <a:cs typeface="Arial"/>
            </a:endParaRPr>
          </a:p>
        </p:txBody>
      </p:sp>
      <p:sp>
        <p:nvSpPr>
          <p:cNvPr id="56" name="object 59">
            <a:extLst>
              <a:ext uri="{FF2B5EF4-FFF2-40B4-BE49-F238E27FC236}">
                <a16:creationId xmlns:a16="http://schemas.microsoft.com/office/drawing/2014/main" id="{C890371A-533B-DDFA-0536-DD870A1EEA8D}"/>
              </a:ext>
            </a:extLst>
          </p:cNvPr>
          <p:cNvSpPr txBox="1"/>
          <p:nvPr/>
        </p:nvSpPr>
        <p:spPr bwMode="auto">
          <a:xfrm>
            <a:off x="10362367" y="6103273"/>
            <a:ext cx="1633419" cy="33632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800"/>
              </a:lnSpc>
              <a:spcBef>
                <a:spcPts val="58"/>
              </a:spcBef>
              <a:defRPr/>
            </a:pPr>
            <a:r>
              <a:rPr sz="1092" b="1" spc="-6">
                <a:latin typeface="Arial"/>
                <a:cs typeface="Arial"/>
              </a:rPr>
              <a:t>ОБРАЗОВАТЕЛЬНЫЕ УСЛУГИ</a:t>
            </a:r>
            <a:endParaRPr sz="1092" b="1">
              <a:latin typeface="Arial"/>
              <a:cs typeface="Arial"/>
            </a:endParaRPr>
          </a:p>
        </p:txBody>
      </p:sp>
      <p:pic>
        <p:nvPicPr>
          <p:cNvPr id="57" name="object 60">
            <a:extLst>
              <a:ext uri="{FF2B5EF4-FFF2-40B4-BE49-F238E27FC236}">
                <a16:creationId xmlns:a16="http://schemas.microsoft.com/office/drawing/2014/main" id="{4F43A0B7-796B-6D59-FBD6-54AB6FB58F8B}"/>
              </a:ext>
            </a:extLst>
          </p:cNvPr>
          <p:cNvPicPr/>
          <p:nvPr/>
        </p:nvPicPr>
        <p:blipFill>
          <a:blip r:embed="rId24"/>
          <a:stretch/>
        </p:blipFill>
        <p:spPr bwMode="auto">
          <a:xfrm>
            <a:off x="2879173" y="4734428"/>
            <a:ext cx="831457" cy="279387"/>
          </a:xfrm>
          <a:prstGeom prst="rect">
            <a:avLst/>
          </a:prstGeom>
        </p:spPr>
      </p:pic>
      <p:pic>
        <p:nvPicPr>
          <p:cNvPr id="58" name="object 61">
            <a:extLst>
              <a:ext uri="{FF2B5EF4-FFF2-40B4-BE49-F238E27FC236}">
                <a16:creationId xmlns:a16="http://schemas.microsoft.com/office/drawing/2014/main" id="{533AE0D0-BB52-8B84-F53E-F27A0C8781F0}"/>
              </a:ext>
            </a:extLst>
          </p:cNvPr>
          <p:cNvPicPr/>
          <p:nvPr/>
        </p:nvPicPr>
        <p:blipFill>
          <a:blip r:embed="rId25"/>
          <a:stretch/>
        </p:blipFill>
        <p:spPr bwMode="auto">
          <a:xfrm>
            <a:off x="1791574" y="5281405"/>
            <a:ext cx="664410" cy="455525"/>
          </a:xfrm>
          <a:prstGeom prst="rect">
            <a:avLst/>
          </a:prstGeom>
        </p:spPr>
      </p:pic>
      <p:grpSp>
        <p:nvGrpSpPr>
          <p:cNvPr id="59" name="object 62">
            <a:extLst>
              <a:ext uri="{FF2B5EF4-FFF2-40B4-BE49-F238E27FC236}">
                <a16:creationId xmlns:a16="http://schemas.microsoft.com/office/drawing/2014/main" id="{82911A8E-9E92-F051-8630-625E3F686F06}"/>
              </a:ext>
            </a:extLst>
          </p:cNvPr>
          <p:cNvGrpSpPr/>
          <p:nvPr/>
        </p:nvGrpSpPr>
        <p:grpSpPr bwMode="auto">
          <a:xfrm>
            <a:off x="1715592" y="4766347"/>
            <a:ext cx="816722" cy="327690"/>
            <a:chOff x="2828432" y="7860058"/>
            <a:chExt cx="1346835" cy="540385"/>
          </a:xfrm>
        </p:grpSpPr>
        <p:pic>
          <p:nvPicPr>
            <p:cNvPr id="60" name="object 63">
              <a:extLst>
                <a:ext uri="{FF2B5EF4-FFF2-40B4-BE49-F238E27FC236}">
                  <a16:creationId xmlns:a16="http://schemas.microsoft.com/office/drawing/2014/main" id="{7680A203-B96A-0225-113A-51BF297C499E}"/>
                </a:ext>
              </a:extLst>
            </p:cNvPr>
            <p:cNvPicPr/>
            <p:nvPr/>
          </p:nvPicPr>
          <p:blipFill>
            <a:blip r:embed="rId26"/>
            <a:stretch/>
          </p:blipFill>
          <p:spPr bwMode="auto">
            <a:xfrm>
              <a:off x="3332051" y="7860058"/>
              <a:ext cx="842638" cy="407313"/>
            </a:xfrm>
            <a:prstGeom prst="rect">
              <a:avLst/>
            </a:prstGeom>
          </p:spPr>
        </p:pic>
        <p:sp>
          <p:nvSpPr>
            <p:cNvPr id="61" name="object 64">
              <a:extLst>
                <a:ext uri="{FF2B5EF4-FFF2-40B4-BE49-F238E27FC236}">
                  <a16:creationId xmlns:a16="http://schemas.microsoft.com/office/drawing/2014/main" id="{FE7FE86B-E278-9E00-201D-3B85F472B8CB}"/>
                </a:ext>
              </a:extLst>
            </p:cNvPr>
            <p:cNvSpPr/>
            <p:nvPr/>
          </p:nvSpPr>
          <p:spPr bwMode="auto">
            <a:xfrm>
              <a:off x="2828432" y="7995945"/>
              <a:ext cx="565785" cy="404494"/>
            </a:xfrm>
            <a:custGeom>
              <a:avLst/>
              <a:gdLst/>
              <a:ahLst/>
              <a:cxnLst/>
              <a:rect l="l" t="t" r="r" b="b"/>
              <a:pathLst>
                <a:path w="565785" h="404495" extrusionOk="0">
                  <a:moveTo>
                    <a:pt x="380805" y="0"/>
                  </a:moveTo>
                  <a:lnTo>
                    <a:pt x="48187" y="0"/>
                  </a:lnTo>
                  <a:lnTo>
                    <a:pt x="43244" y="209"/>
                  </a:lnTo>
                  <a:lnTo>
                    <a:pt x="8460" y="15664"/>
                  </a:lnTo>
                  <a:lnTo>
                    <a:pt x="6575" y="17779"/>
                  </a:lnTo>
                  <a:lnTo>
                    <a:pt x="0" y="43380"/>
                  </a:lnTo>
                  <a:lnTo>
                    <a:pt x="0" y="67296"/>
                  </a:lnTo>
                  <a:lnTo>
                    <a:pt x="74741" y="67296"/>
                  </a:lnTo>
                  <a:lnTo>
                    <a:pt x="74741" y="403977"/>
                  </a:lnTo>
                  <a:lnTo>
                    <a:pt x="224244" y="403977"/>
                  </a:lnTo>
                  <a:lnTo>
                    <a:pt x="224244" y="67296"/>
                  </a:lnTo>
                  <a:lnTo>
                    <a:pt x="376805" y="67296"/>
                  </a:lnTo>
                  <a:lnTo>
                    <a:pt x="383161" y="67505"/>
                  </a:lnTo>
                  <a:lnTo>
                    <a:pt x="386208" y="67924"/>
                  </a:lnTo>
                  <a:lnTo>
                    <a:pt x="389495" y="68144"/>
                  </a:lnTo>
                  <a:lnTo>
                    <a:pt x="417003" y="94164"/>
                  </a:lnTo>
                  <a:lnTo>
                    <a:pt x="416772" y="96709"/>
                  </a:lnTo>
                  <a:lnTo>
                    <a:pt x="280431" y="269394"/>
                  </a:lnTo>
                  <a:lnTo>
                    <a:pt x="467305" y="269394"/>
                  </a:lnTo>
                  <a:lnTo>
                    <a:pt x="542297" y="179659"/>
                  </a:lnTo>
                  <a:lnTo>
                    <a:pt x="546758" y="173952"/>
                  </a:lnTo>
                  <a:lnTo>
                    <a:pt x="551229" y="168654"/>
                  </a:lnTo>
                  <a:lnTo>
                    <a:pt x="565574" y="134802"/>
                  </a:lnTo>
                  <a:lnTo>
                    <a:pt x="565323" y="131629"/>
                  </a:lnTo>
                  <a:lnTo>
                    <a:pt x="558757" y="111944"/>
                  </a:lnTo>
                  <a:lnTo>
                    <a:pt x="494571" y="35129"/>
                  </a:lnTo>
                  <a:lnTo>
                    <a:pt x="419589" y="1486"/>
                  </a:lnTo>
                  <a:lnTo>
                    <a:pt x="394668" y="209"/>
                  </a:lnTo>
                  <a:lnTo>
                    <a:pt x="380805" y="0"/>
                  </a:lnTo>
                  <a:close/>
                </a:path>
              </a:pathLst>
            </a:custGeom>
            <a:solidFill>
              <a:srgbClr val="B42428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</p:grpSp>
      <p:pic>
        <p:nvPicPr>
          <p:cNvPr id="62" name="object 65">
            <a:extLst>
              <a:ext uri="{FF2B5EF4-FFF2-40B4-BE49-F238E27FC236}">
                <a16:creationId xmlns:a16="http://schemas.microsoft.com/office/drawing/2014/main" id="{15CC17F0-F2A8-18F9-4862-91B25FB9FD4B}"/>
              </a:ext>
            </a:extLst>
          </p:cNvPr>
          <p:cNvPicPr/>
          <p:nvPr/>
        </p:nvPicPr>
        <p:blipFill>
          <a:blip r:embed="rId27"/>
          <a:stretch/>
        </p:blipFill>
        <p:spPr bwMode="auto">
          <a:xfrm>
            <a:off x="2410206" y="6043388"/>
            <a:ext cx="810474" cy="195884"/>
          </a:xfrm>
          <a:prstGeom prst="rect">
            <a:avLst/>
          </a:prstGeom>
        </p:spPr>
      </p:pic>
      <p:sp>
        <p:nvSpPr>
          <p:cNvPr id="63" name="object 66">
            <a:extLst>
              <a:ext uri="{FF2B5EF4-FFF2-40B4-BE49-F238E27FC236}">
                <a16:creationId xmlns:a16="http://schemas.microsoft.com/office/drawing/2014/main" id="{C114590A-6F3D-B40A-696E-8B96570D3027}"/>
              </a:ext>
            </a:extLst>
          </p:cNvPr>
          <p:cNvSpPr txBox="1"/>
          <p:nvPr/>
        </p:nvSpPr>
        <p:spPr bwMode="auto">
          <a:xfrm>
            <a:off x="6707560" y="4398692"/>
            <a:ext cx="1622183" cy="40949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sz="2608" b="1" spc="100">
                <a:solidFill>
                  <a:srgbClr val="FFFFFF"/>
                </a:solidFill>
                <a:latin typeface="Arial"/>
                <a:cs typeface="Arial"/>
              </a:rPr>
              <a:t>УСЛУГИ</a:t>
            </a:r>
            <a:endParaRPr sz="2608" b="1">
              <a:latin typeface="Arial"/>
              <a:cs typeface="Arial"/>
            </a:endParaRPr>
          </a:p>
        </p:txBody>
      </p:sp>
      <p:pic>
        <p:nvPicPr>
          <p:cNvPr id="64" name="object 67">
            <a:extLst>
              <a:ext uri="{FF2B5EF4-FFF2-40B4-BE49-F238E27FC236}">
                <a16:creationId xmlns:a16="http://schemas.microsoft.com/office/drawing/2014/main" id="{3627CC96-6EEF-013A-D225-8147DE53CB06}"/>
              </a:ext>
            </a:extLst>
          </p:cNvPr>
          <p:cNvPicPr/>
          <p:nvPr/>
        </p:nvPicPr>
        <p:blipFill>
          <a:blip r:embed="rId7"/>
          <a:stretch/>
        </p:blipFill>
        <p:spPr bwMode="auto">
          <a:xfrm>
            <a:off x="583711" y="5342946"/>
            <a:ext cx="787077" cy="350851"/>
          </a:xfrm>
          <a:prstGeom prst="rect">
            <a:avLst/>
          </a:prstGeom>
        </p:spPr>
      </p:pic>
      <p:pic>
        <p:nvPicPr>
          <p:cNvPr id="65" name="object 68">
            <a:extLst>
              <a:ext uri="{FF2B5EF4-FFF2-40B4-BE49-F238E27FC236}">
                <a16:creationId xmlns:a16="http://schemas.microsoft.com/office/drawing/2014/main" id="{2A6BB784-CF02-DF56-8782-0C85C9BBED3C}"/>
              </a:ext>
            </a:extLst>
          </p:cNvPr>
          <p:cNvPicPr/>
          <p:nvPr/>
        </p:nvPicPr>
        <p:blipFill>
          <a:blip r:embed="rId28"/>
          <a:stretch/>
        </p:blipFill>
        <p:spPr bwMode="auto">
          <a:xfrm>
            <a:off x="2952770" y="5289752"/>
            <a:ext cx="684260" cy="434853"/>
          </a:xfrm>
          <a:prstGeom prst="rect">
            <a:avLst/>
          </a:prstGeom>
        </p:spPr>
      </p:pic>
      <p:pic>
        <p:nvPicPr>
          <p:cNvPr id="66" name="object 69">
            <a:extLst>
              <a:ext uri="{FF2B5EF4-FFF2-40B4-BE49-F238E27FC236}">
                <a16:creationId xmlns:a16="http://schemas.microsoft.com/office/drawing/2014/main" id="{6BC3FBC4-56ED-556D-419E-E53063D0AA5F}"/>
              </a:ext>
            </a:extLst>
          </p:cNvPr>
          <p:cNvPicPr/>
          <p:nvPr/>
        </p:nvPicPr>
        <p:blipFill>
          <a:blip r:embed="rId8"/>
          <a:stretch/>
        </p:blipFill>
        <p:spPr bwMode="auto">
          <a:xfrm>
            <a:off x="800611" y="4637949"/>
            <a:ext cx="396675" cy="419657"/>
          </a:xfrm>
          <a:prstGeom prst="rect">
            <a:avLst/>
          </a:prstGeom>
        </p:spPr>
      </p:pic>
      <p:sp>
        <p:nvSpPr>
          <p:cNvPr id="67" name="object 70">
            <a:extLst>
              <a:ext uri="{FF2B5EF4-FFF2-40B4-BE49-F238E27FC236}">
                <a16:creationId xmlns:a16="http://schemas.microsoft.com/office/drawing/2014/main" id="{60DC0353-2282-913E-952A-8AA988DA8515}"/>
              </a:ext>
            </a:extLst>
          </p:cNvPr>
          <p:cNvSpPr/>
          <p:nvPr/>
        </p:nvSpPr>
        <p:spPr bwMode="auto">
          <a:xfrm>
            <a:off x="2141552" y="5858188"/>
            <a:ext cx="0" cy="603396"/>
          </a:xfrm>
          <a:custGeom>
            <a:avLst/>
            <a:gdLst/>
            <a:ahLst/>
            <a:cxnLst/>
            <a:rect l="l" t="t" r="r" b="b"/>
            <a:pathLst>
              <a:path h="995045" extrusionOk="0">
                <a:moveTo>
                  <a:pt x="0" y="0"/>
                </a:moveTo>
                <a:lnTo>
                  <a:pt x="0" y="994535"/>
                </a:lnTo>
              </a:path>
            </a:pathLst>
          </a:custGeom>
          <a:ln w="11957">
            <a:solidFill>
              <a:srgbClr val="A9CBD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/>
          </a:p>
        </p:txBody>
      </p:sp>
      <p:pic>
        <p:nvPicPr>
          <p:cNvPr id="68" name="object 71">
            <a:extLst>
              <a:ext uri="{FF2B5EF4-FFF2-40B4-BE49-F238E27FC236}">
                <a16:creationId xmlns:a16="http://schemas.microsoft.com/office/drawing/2014/main" id="{5CF235B3-6897-AB18-0F7B-53C9F896781C}"/>
              </a:ext>
            </a:extLst>
          </p:cNvPr>
          <p:cNvPicPr/>
          <p:nvPr/>
        </p:nvPicPr>
        <p:blipFill>
          <a:blip r:embed="rId10"/>
          <a:stretch/>
        </p:blipFill>
        <p:spPr bwMode="auto">
          <a:xfrm>
            <a:off x="738132" y="5989527"/>
            <a:ext cx="1102718" cy="34041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E3856A5-5F13-1E2E-6E13-CDBF6E741C4E}"/>
              </a:ext>
            </a:extLst>
          </p:cNvPr>
          <p:cNvSpPr txBox="1"/>
          <p:nvPr/>
        </p:nvSpPr>
        <p:spPr>
          <a:xfrm>
            <a:off x="4136918" y="2063970"/>
            <a:ext cx="2737760" cy="42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" marR="421640" indent="-22225">
              <a:lnSpc>
                <a:spcPct val="101499"/>
              </a:lnSpc>
              <a:spcBef>
                <a:spcPts val="1375"/>
              </a:spcBef>
              <a:defRPr/>
            </a:pPr>
            <a:r>
              <a:rPr lang="ru-RU" sz="1100" b="1" i="0" spc="-10" dirty="0">
                <a:latin typeface="+mn-lt"/>
                <a:cs typeface="Arial"/>
              </a:rPr>
              <a:t>ГОСУДАРСТВЕННЫЕ </a:t>
            </a:r>
            <a:r>
              <a:rPr lang="ru-RU" sz="1100" b="1" i="0" dirty="0">
                <a:latin typeface="+mn-lt"/>
                <a:cs typeface="Arial"/>
              </a:rPr>
              <a:t>ЗАКУПКИ</a:t>
            </a:r>
            <a:r>
              <a:rPr lang="ru-RU" sz="1100" b="1" i="0" spc="65" dirty="0">
                <a:latin typeface="+mn-lt"/>
                <a:cs typeface="Arial"/>
              </a:rPr>
              <a:t> </a:t>
            </a:r>
            <a:r>
              <a:rPr lang="ru-RU" sz="1100" b="1" i="0" dirty="0">
                <a:latin typeface="+mn-lt"/>
                <a:cs typeface="Arial"/>
              </a:rPr>
              <a:t>ПО</a:t>
            </a:r>
            <a:r>
              <a:rPr lang="ru-RU" sz="1100" b="1" i="0" spc="65" dirty="0">
                <a:latin typeface="+mn-lt"/>
                <a:cs typeface="Arial"/>
              </a:rPr>
              <a:t> </a:t>
            </a:r>
            <a:r>
              <a:rPr lang="ru-RU" sz="1100" b="1" i="0" dirty="0">
                <a:latin typeface="+mn-lt"/>
                <a:cs typeface="Arial"/>
              </a:rPr>
              <a:t>44-</a:t>
            </a:r>
            <a:r>
              <a:rPr lang="ru-RU" sz="1100" b="1" i="0" spc="-25" dirty="0">
                <a:latin typeface="+mn-lt"/>
                <a:cs typeface="Arial"/>
              </a:rPr>
              <a:t>ФЗ</a:t>
            </a:r>
            <a:endParaRPr lang="ru-RU" sz="1100" b="1" i="0" dirty="0">
              <a:latin typeface="+mn-lt"/>
              <a:cs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FAE167-2726-56EB-A074-DF0C1D73C184}"/>
              </a:ext>
            </a:extLst>
          </p:cNvPr>
          <p:cNvSpPr txBox="1"/>
          <p:nvPr/>
        </p:nvSpPr>
        <p:spPr>
          <a:xfrm>
            <a:off x="-47134" y="2056284"/>
            <a:ext cx="2092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2644">
              <a:lnSpc>
                <a:spcPct val="100000"/>
              </a:lnSpc>
              <a:spcBef>
                <a:spcPts val="1410"/>
              </a:spcBef>
              <a:defRPr/>
            </a:pPr>
            <a:r>
              <a:rPr lang="ru-RU" sz="1100" b="1" i="0" dirty="0">
                <a:latin typeface="+mn-lt"/>
                <a:cs typeface="Arial"/>
              </a:rPr>
              <a:t>РОСНЕФТЬ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DA9374-DFE7-C2B1-2FE1-8B31D77BB214}"/>
              </a:ext>
            </a:extLst>
          </p:cNvPr>
          <p:cNvSpPr txBox="1"/>
          <p:nvPr/>
        </p:nvSpPr>
        <p:spPr>
          <a:xfrm>
            <a:off x="2007505" y="2071907"/>
            <a:ext cx="20921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2644">
              <a:lnSpc>
                <a:spcPct val="100000"/>
              </a:lnSpc>
              <a:spcBef>
                <a:spcPts val="1410"/>
              </a:spcBef>
              <a:defRPr/>
            </a:pPr>
            <a:r>
              <a:rPr lang="ru-RU" sz="1100" b="1" i="0" dirty="0">
                <a:latin typeface="+mn-lt"/>
                <a:cs typeface="Arial"/>
              </a:rPr>
              <a:t>ИНТЕР</a:t>
            </a:r>
            <a:r>
              <a:rPr lang="ru-RU" sz="1100" b="1" i="0" spc="60" dirty="0">
                <a:latin typeface="+mn-lt"/>
                <a:cs typeface="Arial"/>
              </a:rPr>
              <a:t> </a:t>
            </a:r>
            <a:r>
              <a:rPr lang="ru-RU" sz="1100" b="1" i="0" spc="-25" dirty="0">
                <a:latin typeface="+mn-lt"/>
                <a:cs typeface="Arial"/>
              </a:rPr>
              <a:t>РАО</a:t>
            </a:r>
            <a:endParaRPr lang="ru-RU" sz="1100" b="1" i="0" dirty="0">
              <a:latin typeface="+mn-lt"/>
              <a:cs typeface="Arial"/>
            </a:endParaRPr>
          </a:p>
        </p:txBody>
      </p:sp>
      <p:sp>
        <p:nvSpPr>
          <p:cNvPr id="74" name="Rectangle 2">
            <a:extLst>
              <a:ext uri="{FF2B5EF4-FFF2-40B4-BE49-F238E27FC236}">
                <a16:creationId xmlns:a16="http://schemas.microsoft.com/office/drawing/2014/main" id="{A1045B81-CB7F-58FF-52DC-57B457D98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6209" y="337674"/>
            <a:ext cx="9926826" cy="759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БИЗНЕС-НАПРАВЛЕНИЯ </a:t>
            </a:r>
            <a:r>
              <a:rPr lang="ru-RU" altLang="ru-RU" sz="32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КОМПАНИИ</a:t>
            </a:r>
          </a:p>
        </p:txBody>
      </p:sp>
      <p:pic>
        <p:nvPicPr>
          <p:cNvPr id="75" name="Рисунок 74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2EFFF9-B74B-3386-0478-8DFEEB46748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65126"/>
            <a:ext cx="2351110" cy="4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 компани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5239EBBE-7AC3-BA63-EF43-764C097B28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/>
        </p:blipFill>
        <p:spPr bwMode="auto">
          <a:xfrm>
            <a:off x="428" y="3378153"/>
            <a:ext cx="5485017" cy="2936764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6B0A2375-E4CA-93CC-DC67-C445409958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83536" y="3723171"/>
            <a:ext cx="2013503" cy="910196"/>
          </a:xfrm>
          <a:prstGeom prst="rect">
            <a:avLst/>
          </a:prstGeom>
        </p:spPr>
        <p:txBody>
          <a:bodyPr vert="horz" wrap="square" lIns="0" tIns="187526" rIns="0" bIns="0" rtlCol="0">
            <a:spAutoFit/>
          </a:bodyPr>
          <a:lstStyle/>
          <a:p>
            <a:pPr marL="7701">
              <a:spcBef>
                <a:spcPts val="1477"/>
              </a:spcBef>
              <a:defRPr/>
            </a:pPr>
            <a:r>
              <a:rPr sz="3002" b="1" dirty="0">
                <a:solidFill>
                  <a:srgbClr val="FFFFFF"/>
                </a:solidFill>
                <a:latin typeface="Arial"/>
                <a:cs typeface="Arial"/>
              </a:rPr>
              <a:t>1 000 </a:t>
            </a:r>
            <a:r>
              <a:rPr sz="3002" b="1" spc="-12" dirty="0">
                <a:solidFill>
                  <a:srgbClr val="FFFFFF"/>
                </a:solidFill>
                <a:latin typeface="Arial"/>
                <a:cs typeface="Arial"/>
              </a:rPr>
              <a:t>000+</a:t>
            </a:r>
            <a:endParaRPr sz="3002" b="1" dirty="0">
              <a:latin typeface="Arial"/>
              <a:cs typeface="Arial"/>
            </a:endParaRPr>
          </a:p>
          <a:p>
            <a:pPr marL="7701">
              <a:spcBef>
                <a:spcPts val="579"/>
              </a:spcBef>
              <a:defRPr/>
            </a:pP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ПОСТАВЩИКОВ</a:t>
            </a:r>
            <a:r>
              <a:rPr sz="1182" spc="1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182" spc="1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-12" dirty="0">
                <a:solidFill>
                  <a:srgbClr val="FFFFFF"/>
                </a:solidFill>
                <a:latin typeface="Arial"/>
                <a:cs typeface="Arial"/>
              </a:rPr>
              <a:t>БАЗЕ</a:t>
            </a:r>
            <a:endParaRPr sz="1182" dirty="0">
              <a:latin typeface="Arial"/>
              <a:cs typeface="Arial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BACEEF4-36D7-48B2-9874-7A436ED3ED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83541" y="4797605"/>
            <a:ext cx="1867666" cy="1092105"/>
          </a:xfrm>
          <a:prstGeom prst="rect">
            <a:avLst/>
          </a:prstGeom>
        </p:spPr>
        <p:txBody>
          <a:bodyPr vert="horz" wrap="square" lIns="0" tIns="187526" rIns="0" bIns="0" rtlCol="0">
            <a:spAutoFit/>
          </a:bodyPr>
          <a:lstStyle/>
          <a:p>
            <a:pPr marL="7701">
              <a:spcBef>
                <a:spcPts val="1477"/>
              </a:spcBef>
              <a:defRPr/>
            </a:pPr>
            <a:r>
              <a:rPr sz="3002" b="1">
                <a:solidFill>
                  <a:srgbClr val="FFFFFF"/>
                </a:solidFill>
                <a:latin typeface="Arial"/>
                <a:cs typeface="Arial"/>
              </a:rPr>
              <a:t>3,2</a:t>
            </a:r>
            <a:r>
              <a:rPr sz="3002" b="1" spc="-6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b="1" spc="-6">
                <a:solidFill>
                  <a:srgbClr val="FFFFFF"/>
                </a:solidFill>
                <a:latin typeface="Arial"/>
                <a:cs typeface="Arial"/>
              </a:rPr>
              <a:t>ЗАЯВКИ/ЛОТ</a:t>
            </a:r>
            <a:endParaRPr sz="1486" b="1">
              <a:latin typeface="Arial"/>
              <a:cs typeface="Arial"/>
            </a:endParaRPr>
          </a:p>
          <a:p>
            <a:pPr marL="7701">
              <a:spcBef>
                <a:spcPts val="579"/>
              </a:spcBef>
              <a:defRPr/>
            </a:pPr>
            <a:r>
              <a:rPr sz="1182" spc="27">
                <a:solidFill>
                  <a:srgbClr val="FFFFFF"/>
                </a:solidFill>
                <a:latin typeface="Arial"/>
                <a:cs typeface="Arial"/>
              </a:rPr>
              <a:t>СРЕДНЯЯ</a:t>
            </a:r>
            <a:r>
              <a:rPr sz="1182" spc="8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-6">
                <a:solidFill>
                  <a:srgbClr val="FFFFFF"/>
                </a:solidFill>
                <a:latin typeface="Arial"/>
                <a:cs typeface="Arial"/>
              </a:rPr>
              <a:t>КОНКУРЕНЦИЯ</a:t>
            </a:r>
            <a:endParaRPr sz="1182">
              <a:latin typeface="Arial"/>
              <a:cs typeface="Arial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920BF951-64BF-03E8-83F5-49C2D8BE06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57731" y="3724510"/>
            <a:ext cx="2198945" cy="1084282"/>
          </a:xfrm>
          <a:prstGeom prst="rect">
            <a:avLst/>
          </a:prstGeom>
        </p:spPr>
        <p:txBody>
          <a:bodyPr vert="horz" wrap="square" lIns="0" tIns="187526" rIns="0" bIns="0" rtlCol="0">
            <a:spAutoFit/>
          </a:bodyPr>
          <a:lstStyle/>
          <a:p>
            <a:pPr marL="7701">
              <a:spcBef>
                <a:spcPts val="1477"/>
              </a:spcBef>
              <a:defRPr/>
            </a:pPr>
            <a:r>
              <a:rPr sz="3002" b="1">
                <a:solidFill>
                  <a:srgbClr val="FFFFFF"/>
                </a:solidFill>
                <a:latin typeface="Arial"/>
                <a:cs typeface="Arial"/>
              </a:rPr>
              <a:t>30+</a:t>
            </a:r>
            <a:r>
              <a:rPr sz="3002" b="1" spc="-3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b="1">
                <a:solidFill>
                  <a:srgbClr val="FFFFFF"/>
                </a:solidFill>
                <a:latin typeface="Arial"/>
                <a:cs typeface="Arial"/>
              </a:rPr>
              <a:t>ТРЛН</a:t>
            </a:r>
            <a:r>
              <a:rPr sz="1486" b="1" spc="-1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86" b="1" spc="-15">
                <a:solidFill>
                  <a:srgbClr val="FFFFFF"/>
                </a:solidFill>
                <a:latin typeface="Arial"/>
                <a:cs typeface="Arial"/>
              </a:rPr>
              <a:t>РУБ</a:t>
            </a:r>
            <a:endParaRPr sz="1486" b="1">
              <a:latin typeface="Arial"/>
              <a:cs typeface="Arial"/>
            </a:endParaRPr>
          </a:p>
          <a:p>
            <a:pPr marL="7701" marR="128611">
              <a:lnSpc>
                <a:spcPct val="101499"/>
              </a:lnSpc>
              <a:spcBef>
                <a:spcPts val="557"/>
              </a:spcBef>
              <a:defRPr/>
            </a:pPr>
            <a:r>
              <a:rPr sz="1182" spc="21">
                <a:solidFill>
                  <a:srgbClr val="FFFFFF"/>
                </a:solidFill>
                <a:latin typeface="Arial"/>
                <a:cs typeface="Arial"/>
              </a:rPr>
              <a:t>ОПУБЛИКОВАННЫХ </a:t>
            </a:r>
            <a:r>
              <a:rPr sz="1182" spc="24">
                <a:solidFill>
                  <a:srgbClr val="FFFFFF"/>
                </a:solidFill>
                <a:latin typeface="Arial"/>
                <a:cs typeface="Arial"/>
              </a:rPr>
              <a:t>ЗАКУПОК</a:t>
            </a:r>
            <a:endParaRPr sz="1182">
              <a:latin typeface="Arial"/>
              <a:cs typeface="Arial"/>
            </a:endParaRP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1C55F40A-5373-3D16-FB22-AC16919675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3157725" y="4783788"/>
            <a:ext cx="1798252" cy="1092105"/>
          </a:xfrm>
          <a:prstGeom prst="rect">
            <a:avLst/>
          </a:prstGeom>
        </p:spPr>
        <p:txBody>
          <a:bodyPr vert="horz" wrap="square" lIns="0" tIns="187526" rIns="0" bIns="0" rtlCol="0">
            <a:spAutoFit/>
          </a:bodyPr>
          <a:lstStyle/>
          <a:p>
            <a:pPr marL="7701">
              <a:spcBef>
                <a:spcPts val="1477"/>
              </a:spcBef>
              <a:defRPr/>
            </a:pPr>
            <a:r>
              <a:rPr sz="3002" b="1" spc="-15">
                <a:solidFill>
                  <a:srgbClr val="FFFFFF"/>
                </a:solidFill>
                <a:latin typeface="Arial"/>
                <a:cs typeface="Arial"/>
              </a:rPr>
              <a:t>57%</a:t>
            </a:r>
            <a:endParaRPr sz="3002" b="1">
              <a:latin typeface="Arial"/>
              <a:cs typeface="Arial"/>
            </a:endParaRPr>
          </a:p>
          <a:p>
            <a:pPr marL="7701">
              <a:spcBef>
                <a:spcPts val="579"/>
              </a:spcBef>
              <a:defRPr/>
            </a:pPr>
            <a:r>
              <a:rPr sz="1182">
                <a:solidFill>
                  <a:srgbClr val="FFFFFF"/>
                </a:solidFill>
                <a:latin typeface="Arial"/>
                <a:cs typeface="Arial"/>
              </a:rPr>
              <a:t>ДОЛЯ</a:t>
            </a:r>
            <a:r>
              <a:rPr sz="1182" spc="1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>
                <a:solidFill>
                  <a:srgbClr val="FFFFFF"/>
                </a:solidFill>
                <a:latin typeface="Arial"/>
                <a:cs typeface="Arial"/>
              </a:rPr>
              <a:t>МСП</a:t>
            </a:r>
            <a:r>
              <a:rPr sz="1182" spc="1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182" spc="10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82" spc="27">
                <a:solidFill>
                  <a:srgbClr val="FFFFFF"/>
                </a:solidFill>
                <a:latin typeface="Arial"/>
                <a:cs typeface="Arial"/>
              </a:rPr>
              <a:t>ЗАКУПКАХ</a:t>
            </a:r>
            <a:endParaRPr sz="1182">
              <a:latin typeface="Arial"/>
              <a:cs typeface="Arial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92A84885-BDF3-0F68-12A8-BCF7000240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336008" y="1839389"/>
            <a:ext cx="2619993" cy="95947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2000" b="1" spc="-6" dirty="0">
                <a:solidFill>
                  <a:srgbClr val="333333"/>
                </a:solidFill>
                <a:latin typeface="Arial"/>
                <a:cs typeface="Arial"/>
              </a:rPr>
              <a:t>РЕГИОНОВ</a:t>
            </a:r>
            <a:endParaRPr sz="2000" b="1" spc="-5" dirty="0">
              <a:solidFill>
                <a:srgbClr val="333333"/>
              </a:solidFill>
              <a:latin typeface="Arial"/>
              <a:cs typeface="Arial"/>
            </a:endParaRPr>
          </a:p>
          <a:p>
            <a:pPr marL="7701">
              <a:spcBef>
                <a:spcPts val="81"/>
              </a:spcBef>
              <a:defRPr/>
            </a:pPr>
            <a:r>
              <a:rPr sz="2000" b="1" dirty="0">
                <a:solidFill>
                  <a:srgbClr val="333333"/>
                </a:solidFill>
                <a:latin typeface="Arial"/>
                <a:cs typeface="Arial"/>
              </a:rPr>
              <a:t>УЖЕ</a:t>
            </a:r>
            <a:r>
              <a:rPr sz="2000" b="1" spc="-151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000" b="1" spc="-12" dirty="0">
                <a:solidFill>
                  <a:srgbClr val="333333"/>
                </a:solidFill>
                <a:latin typeface="Arial"/>
                <a:cs typeface="Arial"/>
              </a:rPr>
              <a:t>РАБОТАЮТ </a:t>
            </a:r>
            <a:endParaRPr sz="2000" b="1" dirty="0">
              <a:solidFill>
                <a:srgbClr val="333333"/>
              </a:solidFill>
              <a:latin typeface="Arial"/>
              <a:cs typeface="Arial"/>
            </a:endParaRPr>
          </a:p>
          <a:p>
            <a:pPr marL="7701">
              <a:spcBef>
                <a:spcPts val="81"/>
              </a:spcBef>
              <a:defRPr/>
            </a:pPr>
            <a:r>
              <a:rPr sz="2000" b="1" dirty="0">
                <a:solidFill>
                  <a:srgbClr val="333333"/>
                </a:solidFill>
                <a:latin typeface="Arial"/>
                <a:cs typeface="Arial"/>
              </a:rPr>
              <a:t>С</a:t>
            </a:r>
            <a:r>
              <a:rPr sz="2000" b="1" spc="2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2000" b="1" spc="-109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ru-RU" sz="2000" b="1" spc="-109" dirty="0">
                <a:solidFill>
                  <a:srgbClr val="333333"/>
                </a:solidFill>
                <a:latin typeface="Arial"/>
                <a:cs typeface="Arial"/>
              </a:rPr>
              <a:t>НАМИ</a:t>
            </a:r>
            <a:endParaRPr sz="2000" b="1" spc="-109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1C2746C7-49BD-8A6B-D9BF-36D5C2BD03E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560256" y="1361975"/>
            <a:ext cx="1842032" cy="178011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  <a:defRPr/>
            </a:pPr>
            <a:r>
              <a:rPr sz="11522" b="1" spc="-15">
                <a:solidFill>
                  <a:srgbClr val="00ADEF"/>
                </a:solidFill>
                <a:latin typeface="Arial"/>
                <a:cs typeface="Arial"/>
              </a:rPr>
              <a:t>80</a:t>
            </a:r>
            <a:endParaRPr sz="12007">
              <a:latin typeface="Arial"/>
              <a:cs typeface="Arial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D5A173D2-404A-977D-E655-26C8C0FC45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891517" y="1752501"/>
            <a:ext cx="4218048" cy="21347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sz="1334" b="1">
                <a:solidFill>
                  <a:srgbClr val="333333"/>
                </a:solidFill>
                <a:latin typeface="Arial"/>
                <a:cs typeface="Arial"/>
              </a:rPr>
              <a:t>Объем</a:t>
            </a:r>
            <a:r>
              <a:rPr sz="1334" b="1" spc="-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334" b="1" spc="-6">
                <a:solidFill>
                  <a:srgbClr val="333333"/>
                </a:solidFill>
                <a:latin typeface="Arial"/>
                <a:cs typeface="Arial"/>
              </a:rPr>
              <a:t>опубликованных</a:t>
            </a:r>
            <a:r>
              <a:rPr sz="1334" b="1" spc="-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334" b="1">
                <a:solidFill>
                  <a:srgbClr val="333333"/>
                </a:solidFill>
                <a:latin typeface="Arial"/>
                <a:cs typeface="Arial"/>
              </a:rPr>
              <a:t>на</a:t>
            </a:r>
            <a:r>
              <a:rPr sz="1334" b="1" spc="-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334" b="1">
                <a:solidFill>
                  <a:srgbClr val="333333"/>
                </a:solidFill>
                <a:latin typeface="Arial"/>
                <a:cs typeface="Arial"/>
              </a:rPr>
              <a:t>ЭТП</a:t>
            </a:r>
            <a:r>
              <a:rPr sz="1334" b="1" spc="-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334" b="1">
                <a:solidFill>
                  <a:srgbClr val="333333"/>
                </a:solidFill>
                <a:latin typeface="Arial"/>
                <a:cs typeface="Arial"/>
              </a:rPr>
              <a:t>закупок,</a:t>
            </a:r>
            <a:r>
              <a:rPr sz="1334" b="1" spc="-2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334" b="1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1334" b="1" spc="-2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334" b="1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1334" b="1">
              <a:latin typeface="Arial"/>
              <a:cs typeface="Arial"/>
            </a:endParaRPr>
          </a:p>
        </p:txBody>
      </p:sp>
      <p:grpSp>
        <p:nvGrpSpPr>
          <p:cNvPr id="11" name="object 14">
            <a:extLst>
              <a:ext uri="{FF2B5EF4-FFF2-40B4-BE49-F238E27FC236}">
                <a16:creationId xmlns:a16="http://schemas.microsoft.com/office/drawing/2014/main" id="{908D786A-7F08-2E11-AF82-C7AF5C493691}"/>
              </a:ext>
            </a:extLst>
          </p:cNvPr>
          <p:cNvGrpSpPr>
            <a:grpSpLocks noGrp="1" noUngrp="1" noRot="1" noMove="1" noResize="1"/>
          </p:cNvGrpSpPr>
          <p:nvPr/>
        </p:nvGrpSpPr>
        <p:grpSpPr bwMode="auto">
          <a:xfrm>
            <a:off x="6918501" y="2676255"/>
            <a:ext cx="4844496" cy="3298077"/>
            <a:chOff x="11408415" y="4413342"/>
            <a:chExt cx="7988933" cy="5438774"/>
          </a:xfrm>
        </p:grpSpPr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94E4F3F3-6656-2EF4-6707-529AA1623EB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5943345"/>
              <a:ext cx="6568440" cy="0"/>
            </a:xfrm>
            <a:custGeom>
              <a:avLst/>
              <a:gdLst/>
              <a:ahLst/>
              <a:cxnLst/>
              <a:rect l="l" t="t" r="r" b="b"/>
              <a:pathLst>
                <a:path w="6568440" extrusionOk="0">
                  <a:moveTo>
                    <a:pt x="0" y="0"/>
                  </a:moveTo>
                  <a:lnTo>
                    <a:pt x="5776065" y="0"/>
                  </a:lnTo>
                </a:path>
                <a:path w="6568440" extrusionOk="0">
                  <a:moveTo>
                    <a:pt x="6194901" y="0"/>
                  </a:moveTo>
                  <a:lnTo>
                    <a:pt x="6568335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5F403826-0ED2-1082-2CEC-C09818CDC7B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9844190"/>
              <a:ext cx="7988933" cy="0"/>
            </a:xfrm>
            <a:custGeom>
              <a:avLst/>
              <a:gdLst/>
              <a:ahLst/>
              <a:cxnLst/>
              <a:rect l="l" t="t" r="r" b="b"/>
              <a:pathLst>
                <a:path w="7988934" extrusionOk="0">
                  <a:moveTo>
                    <a:pt x="0" y="0"/>
                  </a:moveTo>
                  <a:lnTo>
                    <a:pt x="993489" y="0"/>
                  </a:lnTo>
                </a:path>
                <a:path w="7988934" extrusionOk="0">
                  <a:moveTo>
                    <a:pt x="1412324" y="0"/>
                  </a:moveTo>
                  <a:lnTo>
                    <a:pt x="1785747" y="0"/>
                  </a:lnTo>
                </a:path>
                <a:path w="7988934" extrusionOk="0">
                  <a:moveTo>
                    <a:pt x="2204583" y="0"/>
                  </a:moveTo>
                  <a:lnTo>
                    <a:pt x="2590906" y="0"/>
                  </a:lnTo>
                </a:path>
                <a:path w="7988934" extrusionOk="0">
                  <a:moveTo>
                    <a:pt x="3009741" y="0"/>
                  </a:moveTo>
                  <a:lnTo>
                    <a:pt x="3396065" y="0"/>
                  </a:lnTo>
                </a:path>
                <a:path w="7988934" extrusionOk="0">
                  <a:moveTo>
                    <a:pt x="3814900" y="0"/>
                  </a:moveTo>
                  <a:lnTo>
                    <a:pt x="4181056" y="0"/>
                  </a:lnTo>
                </a:path>
                <a:path w="7988934" extrusionOk="0">
                  <a:moveTo>
                    <a:pt x="4599892" y="0"/>
                  </a:moveTo>
                  <a:lnTo>
                    <a:pt x="4976530" y="0"/>
                  </a:lnTo>
                </a:path>
                <a:path w="7988934" extrusionOk="0">
                  <a:moveTo>
                    <a:pt x="5395365" y="0"/>
                  </a:moveTo>
                  <a:lnTo>
                    <a:pt x="5776065" y="0"/>
                  </a:lnTo>
                </a:path>
                <a:path w="7988934" extrusionOk="0">
                  <a:moveTo>
                    <a:pt x="6194901" y="0"/>
                  </a:moveTo>
                  <a:lnTo>
                    <a:pt x="6568335" y="0"/>
                  </a:lnTo>
                </a:path>
                <a:path w="7988934" extrusionOk="0">
                  <a:moveTo>
                    <a:pt x="6987170" y="0"/>
                  </a:moveTo>
                  <a:lnTo>
                    <a:pt x="7360593" y="0"/>
                  </a:lnTo>
                </a:path>
                <a:path w="7988934" extrusionOk="0">
                  <a:moveTo>
                    <a:pt x="7779429" y="0"/>
                  </a:moveTo>
                  <a:lnTo>
                    <a:pt x="7988615" y="0"/>
                  </a:lnTo>
                </a:path>
              </a:pathLst>
            </a:custGeom>
            <a:grpFill/>
            <a:ln w="5239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5DEDD2F7-48F2-624C-74A4-6325463E76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9849425"/>
              <a:ext cx="7988933" cy="0"/>
            </a:xfrm>
            <a:custGeom>
              <a:avLst/>
              <a:gdLst/>
              <a:ahLst/>
              <a:cxnLst/>
              <a:rect l="l" t="t" r="r" b="b"/>
              <a:pathLst>
                <a:path w="7988934" extrusionOk="0">
                  <a:moveTo>
                    <a:pt x="0" y="0"/>
                  </a:moveTo>
                  <a:lnTo>
                    <a:pt x="7988615" y="0"/>
                  </a:lnTo>
                </a:path>
              </a:pathLst>
            </a:custGeom>
            <a:grpFill/>
            <a:ln w="5239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78275525-CA37-3256-EDFD-1A68FAFF3F7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609636" y="9191908"/>
              <a:ext cx="419100" cy="655320"/>
            </a:xfrm>
            <a:custGeom>
              <a:avLst/>
              <a:gdLst/>
              <a:ahLst/>
              <a:cxnLst/>
              <a:rect l="l" t="t" r="r" b="b"/>
              <a:pathLst>
                <a:path w="419100" h="655320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654901"/>
                  </a:lnTo>
                  <a:lnTo>
                    <a:pt x="418835" y="654901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B2560E1C-2A55-7C31-E8F6-0FB50FC530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8870941"/>
              <a:ext cx="1786254" cy="0"/>
            </a:xfrm>
            <a:custGeom>
              <a:avLst/>
              <a:gdLst/>
              <a:ahLst/>
              <a:cxnLst/>
              <a:rect l="l" t="t" r="r" b="b"/>
              <a:pathLst>
                <a:path w="1786255" extrusionOk="0">
                  <a:moveTo>
                    <a:pt x="0" y="0"/>
                  </a:moveTo>
                  <a:lnTo>
                    <a:pt x="993489" y="0"/>
                  </a:lnTo>
                </a:path>
                <a:path w="1786255" extrusionOk="0">
                  <a:moveTo>
                    <a:pt x="1412324" y="0"/>
                  </a:moveTo>
                  <a:lnTo>
                    <a:pt x="1785747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55C89AC2-B3DC-A449-96D6-8AD3477A69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2401905" y="8419335"/>
              <a:ext cx="419100" cy="1427480"/>
            </a:xfrm>
            <a:custGeom>
              <a:avLst/>
              <a:gdLst/>
              <a:ahLst/>
              <a:cxnLst/>
              <a:rect l="l" t="t" r="r" b="b"/>
              <a:pathLst>
                <a:path w="419100" h="1427479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1427474"/>
                  </a:lnTo>
                  <a:lnTo>
                    <a:pt x="418835" y="1427474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9C527F56-1C17-BB51-7A2D-EFB27CDF09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7895075"/>
              <a:ext cx="2591435" cy="975994"/>
            </a:xfrm>
            <a:custGeom>
              <a:avLst/>
              <a:gdLst/>
              <a:ahLst/>
              <a:cxnLst/>
              <a:rect l="l" t="t" r="r" b="b"/>
              <a:pathLst>
                <a:path w="2591434" h="975995" extrusionOk="0">
                  <a:moveTo>
                    <a:pt x="2204583" y="975865"/>
                  </a:moveTo>
                  <a:lnTo>
                    <a:pt x="2590906" y="975865"/>
                  </a:lnTo>
                </a:path>
                <a:path w="2591434" h="975995" extrusionOk="0">
                  <a:moveTo>
                    <a:pt x="0" y="0"/>
                  </a:moveTo>
                  <a:lnTo>
                    <a:pt x="2590906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6EDDD493-4444-3020-D0EE-F0A5305431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3194163" y="7906607"/>
              <a:ext cx="419100" cy="1940560"/>
            </a:xfrm>
            <a:custGeom>
              <a:avLst/>
              <a:gdLst/>
              <a:ahLst/>
              <a:cxnLst/>
              <a:rect l="l" t="t" r="r" b="b"/>
              <a:pathLst>
                <a:path w="419100" h="1940559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1940192"/>
                  </a:lnTo>
                  <a:lnTo>
                    <a:pt x="418835" y="1940192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102BB16C-1EE7-1045-436F-D6E98E2D31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4418157" y="7895075"/>
              <a:ext cx="1171575" cy="975994"/>
            </a:xfrm>
            <a:custGeom>
              <a:avLst/>
              <a:gdLst/>
              <a:ahLst/>
              <a:cxnLst/>
              <a:rect l="l" t="t" r="r" b="b"/>
              <a:pathLst>
                <a:path w="1171575" h="975995" extrusionOk="0">
                  <a:moveTo>
                    <a:pt x="0" y="975865"/>
                  </a:moveTo>
                  <a:lnTo>
                    <a:pt x="386323" y="975865"/>
                  </a:lnTo>
                </a:path>
                <a:path w="1171575" h="975995" extrusionOk="0">
                  <a:moveTo>
                    <a:pt x="805158" y="975865"/>
                  </a:moveTo>
                  <a:lnTo>
                    <a:pt x="1171315" y="975865"/>
                  </a:lnTo>
                </a:path>
                <a:path w="1171575" h="975995" extrusionOk="0">
                  <a:moveTo>
                    <a:pt x="0" y="0"/>
                  </a:moveTo>
                  <a:lnTo>
                    <a:pt x="386323" y="0"/>
                  </a:lnTo>
                </a:path>
                <a:path w="1171575" h="975995" extrusionOk="0">
                  <a:moveTo>
                    <a:pt x="805158" y="0"/>
                  </a:moveTo>
                  <a:lnTo>
                    <a:pt x="1171315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779D4D56-9709-4452-803A-7DBB0013A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3999312" y="7504779"/>
              <a:ext cx="1224280" cy="2342515"/>
            </a:xfrm>
            <a:custGeom>
              <a:avLst/>
              <a:gdLst/>
              <a:ahLst/>
              <a:cxnLst/>
              <a:rect l="l" t="t" r="r" b="b"/>
              <a:pathLst>
                <a:path w="1224280" h="2342515" extrusionOk="0">
                  <a:moveTo>
                    <a:pt x="418846" y="254012"/>
                  </a:moveTo>
                  <a:lnTo>
                    <a:pt x="0" y="254012"/>
                  </a:lnTo>
                  <a:lnTo>
                    <a:pt x="0" y="2342032"/>
                  </a:lnTo>
                  <a:lnTo>
                    <a:pt x="418846" y="2342032"/>
                  </a:lnTo>
                  <a:lnTo>
                    <a:pt x="418846" y="254012"/>
                  </a:lnTo>
                  <a:close/>
                </a:path>
                <a:path w="1224280" h="2342515" extrusionOk="0">
                  <a:moveTo>
                    <a:pt x="1224000" y="0"/>
                  </a:moveTo>
                  <a:lnTo>
                    <a:pt x="805167" y="0"/>
                  </a:lnTo>
                  <a:lnTo>
                    <a:pt x="805167" y="2342032"/>
                  </a:lnTo>
                  <a:lnTo>
                    <a:pt x="1224000" y="2342032"/>
                  </a:lnTo>
                  <a:lnTo>
                    <a:pt x="1224000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2" name="object 25">
              <a:extLst>
                <a:ext uri="{FF2B5EF4-FFF2-40B4-BE49-F238E27FC236}">
                  <a16:creationId xmlns:a16="http://schemas.microsoft.com/office/drawing/2014/main" id="{DE0D840D-947B-5C02-5780-3E8E00F95AA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6919210"/>
              <a:ext cx="4977130" cy="1951989"/>
            </a:xfrm>
            <a:custGeom>
              <a:avLst/>
              <a:gdLst/>
              <a:ahLst/>
              <a:cxnLst/>
              <a:rect l="l" t="t" r="r" b="b"/>
              <a:pathLst>
                <a:path w="4977130" h="1951990" extrusionOk="0">
                  <a:moveTo>
                    <a:pt x="4599892" y="1951731"/>
                  </a:moveTo>
                  <a:lnTo>
                    <a:pt x="4976530" y="1951731"/>
                  </a:lnTo>
                </a:path>
                <a:path w="4977130" h="1951990" extrusionOk="0">
                  <a:moveTo>
                    <a:pt x="4599892" y="975865"/>
                  </a:moveTo>
                  <a:lnTo>
                    <a:pt x="4976530" y="975865"/>
                  </a:lnTo>
                </a:path>
                <a:path w="4977130" h="1951990" extrusionOk="0">
                  <a:moveTo>
                    <a:pt x="0" y="0"/>
                  </a:moveTo>
                  <a:lnTo>
                    <a:pt x="4181056" y="0"/>
                  </a:lnTo>
                </a:path>
                <a:path w="4977130" h="1951990" extrusionOk="0">
                  <a:moveTo>
                    <a:pt x="4599892" y="0"/>
                  </a:moveTo>
                  <a:lnTo>
                    <a:pt x="4976530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3" name="object 26">
              <a:extLst>
                <a:ext uri="{FF2B5EF4-FFF2-40B4-BE49-F238E27FC236}">
                  <a16:creationId xmlns:a16="http://schemas.microsoft.com/office/drawing/2014/main" id="{C11D7C5E-071D-2CEE-24A8-FEC32CC928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5589472" y="6358267"/>
              <a:ext cx="419100" cy="3488690"/>
            </a:xfrm>
            <a:custGeom>
              <a:avLst/>
              <a:gdLst/>
              <a:ahLst/>
              <a:cxnLst/>
              <a:rect l="l" t="t" r="r" b="b"/>
              <a:pathLst>
                <a:path w="419100" h="3488690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3488542"/>
                  </a:lnTo>
                  <a:lnTo>
                    <a:pt x="418835" y="3488542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4" name="object 27">
              <a:extLst>
                <a:ext uri="{FF2B5EF4-FFF2-40B4-BE49-F238E27FC236}">
                  <a16:creationId xmlns:a16="http://schemas.microsoft.com/office/drawing/2014/main" id="{A47270F7-9638-8853-0AC7-942B9208B5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6803781" y="6919210"/>
              <a:ext cx="381000" cy="1951989"/>
            </a:xfrm>
            <a:custGeom>
              <a:avLst/>
              <a:gdLst/>
              <a:ahLst/>
              <a:cxnLst/>
              <a:rect l="l" t="t" r="r" b="b"/>
              <a:pathLst>
                <a:path w="381000" h="1951990" extrusionOk="0">
                  <a:moveTo>
                    <a:pt x="0" y="1951731"/>
                  </a:moveTo>
                  <a:lnTo>
                    <a:pt x="380700" y="1951731"/>
                  </a:lnTo>
                </a:path>
                <a:path w="381000" h="1951990" extrusionOk="0">
                  <a:moveTo>
                    <a:pt x="0" y="975865"/>
                  </a:moveTo>
                  <a:lnTo>
                    <a:pt x="380700" y="975865"/>
                  </a:lnTo>
                </a:path>
                <a:path w="381000" h="1951990" extrusionOk="0">
                  <a:moveTo>
                    <a:pt x="0" y="0"/>
                  </a:moveTo>
                  <a:lnTo>
                    <a:pt x="380700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5" name="object 28">
              <a:extLst>
                <a:ext uri="{FF2B5EF4-FFF2-40B4-BE49-F238E27FC236}">
                  <a16:creationId xmlns:a16="http://schemas.microsoft.com/office/drawing/2014/main" id="{1D8B819F-5589-8BD4-9BB8-AE46600C5F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6384946" y="6508493"/>
              <a:ext cx="419100" cy="3338829"/>
            </a:xfrm>
            <a:custGeom>
              <a:avLst/>
              <a:gdLst/>
              <a:ahLst/>
              <a:cxnLst/>
              <a:rect l="l" t="t" r="r" b="b"/>
              <a:pathLst>
                <a:path w="419100" h="3338829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3338317"/>
                  </a:lnTo>
                  <a:lnTo>
                    <a:pt x="418835" y="3338317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6" name="object 29">
              <a:extLst>
                <a:ext uri="{FF2B5EF4-FFF2-40B4-BE49-F238E27FC236}">
                  <a16:creationId xmlns:a16="http://schemas.microsoft.com/office/drawing/2014/main" id="{089B42C0-6DA6-5797-6815-4AE93364203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7603317" y="6919210"/>
              <a:ext cx="374015" cy="1951989"/>
            </a:xfrm>
            <a:custGeom>
              <a:avLst/>
              <a:gdLst/>
              <a:ahLst/>
              <a:cxnLst/>
              <a:rect l="l" t="t" r="r" b="b"/>
              <a:pathLst>
                <a:path w="374015" h="1951990" extrusionOk="0">
                  <a:moveTo>
                    <a:pt x="0" y="1951731"/>
                  </a:moveTo>
                  <a:lnTo>
                    <a:pt x="373433" y="1951731"/>
                  </a:lnTo>
                </a:path>
                <a:path w="374015" h="1951990" extrusionOk="0">
                  <a:moveTo>
                    <a:pt x="0" y="975865"/>
                  </a:moveTo>
                  <a:lnTo>
                    <a:pt x="373433" y="975865"/>
                  </a:lnTo>
                </a:path>
                <a:path w="374015" h="1951990" extrusionOk="0">
                  <a:moveTo>
                    <a:pt x="0" y="0"/>
                  </a:moveTo>
                  <a:lnTo>
                    <a:pt x="373433" y="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7" name="object 30">
              <a:extLst>
                <a:ext uri="{FF2B5EF4-FFF2-40B4-BE49-F238E27FC236}">
                  <a16:creationId xmlns:a16="http://schemas.microsoft.com/office/drawing/2014/main" id="{AC0AA182-87C3-B605-69A4-3A6606938F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7184482" y="5083541"/>
              <a:ext cx="419100" cy="4763770"/>
            </a:xfrm>
            <a:custGeom>
              <a:avLst/>
              <a:gdLst/>
              <a:ahLst/>
              <a:cxnLst/>
              <a:rect l="l" t="t" r="r" b="b"/>
              <a:pathLst>
                <a:path w="419100" h="4763770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4763258"/>
                  </a:lnTo>
                  <a:lnTo>
                    <a:pt x="418835" y="4763258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8" name="object 31">
              <a:extLst>
                <a:ext uri="{FF2B5EF4-FFF2-40B4-BE49-F238E27FC236}">
                  <a16:creationId xmlns:a16="http://schemas.microsoft.com/office/drawing/2014/main" id="{6E487C10-E3DC-6F6A-D43F-3466803C00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8395586" y="5943345"/>
              <a:ext cx="374015" cy="2927985"/>
            </a:xfrm>
            <a:custGeom>
              <a:avLst/>
              <a:gdLst/>
              <a:ahLst/>
              <a:cxnLst/>
              <a:rect l="l" t="t" r="r" b="b"/>
              <a:pathLst>
                <a:path w="374015" h="2927984" extrusionOk="0">
                  <a:moveTo>
                    <a:pt x="0" y="0"/>
                  </a:moveTo>
                  <a:lnTo>
                    <a:pt x="373423" y="0"/>
                  </a:lnTo>
                </a:path>
                <a:path w="374015" h="2927984" extrusionOk="0">
                  <a:moveTo>
                    <a:pt x="0" y="2927595"/>
                  </a:moveTo>
                  <a:lnTo>
                    <a:pt x="373423" y="2927595"/>
                  </a:lnTo>
                </a:path>
                <a:path w="374015" h="2927984" extrusionOk="0">
                  <a:moveTo>
                    <a:pt x="0" y="1951730"/>
                  </a:moveTo>
                  <a:lnTo>
                    <a:pt x="373423" y="1951730"/>
                  </a:lnTo>
                </a:path>
                <a:path w="374015" h="2927984" extrusionOk="0">
                  <a:moveTo>
                    <a:pt x="0" y="975864"/>
                  </a:moveTo>
                  <a:lnTo>
                    <a:pt x="373423" y="975864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29" name="object 32">
              <a:extLst>
                <a:ext uri="{FF2B5EF4-FFF2-40B4-BE49-F238E27FC236}">
                  <a16:creationId xmlns:a16="http://schemas.microsoft.com/office/drawing/2014/main" id="{B5AE6448-DD1B-5161-BA47-C3B3292C372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7976750" y="5417583"/>
              <a:ext cx="419100" cy="4429760"/>
            </a:xfrm>
            <a:custGeom>
              <a:avLst/>
              <a:gdLst/>
              <a:ahLst/>
              <a:cxnLst/>
              <a:rect l="l" t="t" r="r" b="b"/>
              <a:pathLst>
                <a:path w="419100" h="4429759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4429226"/>
                  </a:lnTo>
                  <a:lnTo>
                    <a:pt x="418835" y="4429226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30" name="object 33">
              <a:extLst>
                <a:ext uri="{FF2B5EF4-FFF2-40B4-BE49-F238E27FC236}">
                  <a16:creationId xmlns:a16="http://schemas.microsoft.com/office/drawing/2014/main" id="{B57CA422-6C61-75D2-B7C2-562EFB4A647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1408415" y="4967480"/>
              <a:ext cx="7988933" cy="3903978"/>
            </a:xfrm>
            <a:custGeom>
              <a:avLst/>
              <a:gdLst/>
              <a:ahLst/>
              <a:cxnLst/>
              <a:rect l="l" t="t" r="r" b="b"/>
              <a:pathLst>
                <a:path w="7988934" h="3903979" extrusionOk="0">
                  <a:moveTo>
                    <a:pt x="7779429" y="975865"/>
                  </a:moveTo>
                  <a:lnTo>
                    <a:pt x="7988615" y="975865"/>
                  </a:lnTo>
                </a:path>
                <a:path w="7988934" h="3903979" extrusionOk="0">
                  <a:moveTo>
                    <a:pt x="0" y="0"/>
                  </a:moveTo>
                  <a:lnTo>
                    <a:pt x="7360593" y="0"/>
                  </a:lnTo>
                </a:path>
                <a:path w="7988934" h="3903979" extrusionOk="0">
                  <a:moveTo>
                    <a:pt x="7779429" y="0"/>
                  </a:moveTo>
                  <a:lnTo>
                    <a:pt x="7988615" y="0"/>
                  </a:lnTo>
                </a:path>
                <a:path w="7988934" h="3903979" extrusionOk="0">
                  <a:moveTo>
                    <a:pt x="7779429" y="3903461"/>
                  </a:moveTo>
                  <a:lnTo>
                    <a:pt x="7988615" y="3903461"/>
                  </a:lnTo>
                </a:path>
                <a:path w="7988934" h="3903979" extrusionOk="0">
                  <a:moveTo>
                    <a:pt x="7779429" y="2927595"/>
                  </a:moveTo>
                  <a:lnTo>
                    <a:pt x="7988615" y="2927595"/>
                  </a:lnTo>
                </a:path>
                <a:path w="7988934" h="3903979" extrusionOk="0">
                  <a:moveTo>
                    <a:pt x="7779429" y="1951730"/>
                  </a:moveTo>
                  <a:lnTo>
                    <a:pt x="7988615" y="1951730"/>
                  </a:lnTo>
                </a:path>
              </a:pathLst>
            </a:custGeom>
            <a:grpFill/>
            <a:ln w="10470">
              <a:solidFill>
                <a:srgbClr val="A9CBD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  <p:sp>
          <p:nvSpPr>
            <p:cNvPr id="31" name="object 34">
              <a:extLst>
                <a:ext uri="{FF2B5EF4-FFF2-40B4-BE49-F238E27FC236}">
                  <a16:creationId xmlns:a16="http://schemas.microsoft.com/office/drawing/2014/main" id="{DCCA79D3-3356-042B-FF11-9ED93AC600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8769009" y="4413342"/>
              <a:ext cx="419100" cy="5433695"/>
            </a:xfrm>
            <a:custGeom>
              <a:avLst/>
              <a:gdLst/>
              <a:ahLst/>
              <a:cxnLst/>
              <a:rect l="l" t="t" r="r" b="b"/>
              <a:pathLst>
                <a:path w="419100" h="5433695" extrusionOk="0">
                  <a:moveTo>
                    <a:pt x="418835" y="0"/>
                  </a:moveTo>
                  <a:lnTo>
                    <a:pt x="0" y="0"/>
                  </a:lnTo>
                  <a:lnTo>
                    <a:pt x="0" y="5433457"/>
                  </a:lnTo>
                  <a:lnTo>
                    <a:pt x="418835" y="5433457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00ADE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92"/>
            </a:p>
          </p:txBody>
        </p:sp>
      </p:grpSp>
      <p:sp>
        <p:nvSpPr>
          <p:cNvPr id="32" name="object 35">
            <a:extLst>
              <a:ext uri="{FF2B5EF4-FFF2-40B4-BE49-F238E27FC236}">
                <a16:creationId xmlns:a16="http://schemas.microsoft.com/office/drawing/2014/main" id="{86EB4B53-55D4-CC72-6A63-CF5D7A26DD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918501" y="2420519"/>
            <a:ext cx="4844496" cy="0"/>
          </a:xfrm>
          <a:custGeom>
            <a:avLst/>
            <a:gdLst/>
            <a:ahLst/>
            <a:cxnLst/>
            <a:rect l="l" t="t" r="r" b="b"/>
            <a:pathLst>
              <a:path w="7988934" extrusionOk="0">
                <a:moveTo>
                  <a:pt x="0" y="0"/>
                </a:moveTo>
                <a:lnTo>
                  <a:pt x="7988615" y="0"/>
                </a:lnTo>
              </a:path>
            </a:pathLst>
          </a:custGeom>
          <a:ln w="10470">
            <a:solidFill>
              <a:srgbClr val="A9CBD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92"/>
          </a:p>
        </p:txBody>
      </p:sp>
      <p:sp>
        <p:nvSpPr>
          <p:cNvPr id="33" name="object 36">
            <a:extLst>
              <a:ext uri="{FF2B5EF4-FFF2-40B4-BE49-F238E27FC236}">
                <a16:creationId xmlns:a16="http://schemas.microsoft.com/office/drawing/2014/main" id="{91CA50A9-A2B4-D294-FBD6-FB464790B5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028625" y="6120787"/>
            <a:ext cx="342414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2015</a:t>
            </a:r>
            <a:endParaRPr sz="879">
              <a:latin typeface="Arial"/>
              <a:cs typeface="Arial"/>
            </a:endParaRPr>
          </a:p>
        </p:txBody>
      </p:sp>
      <p:sp>
        <p:nvSpPr>
          <p:cNvPr id="34" name="object 37">
            <a:extLst>
              <a:ext uri="{FF2B5EF4-FFF2-40B4-BE49-F238E27FC236}">
                <a16:creationId xmlns:a16="http://schemas.microsoft.com/office/drawing/2014/main" id="{539B138E-5E36-97E4-A116-6184738D9A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519623" y="6120787"/>
            <a:ext cx="32999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2016</a:t>
            </a:r>
            <a:endParaRPr sz="879">
              <a:latin typeface="Arial"/>
              <a:cs typeface="Arial"/>
            </a:endParaRPr>
          </a:p>
        </p:txBody>
      </p:sp>
      <p:sp>
        <p:nvSpPr>
          <p:cNvPr id="35" name="object 38">
            <a:extLst>
              <a:ext uri="{FF2B5EF4-FFF2-40B4-BE49-F238E27FC236}">
                <a16:creationId xmlns:a16="http://schemas.microsoft.com/office/drawing/2014/main" id="{D5864486-6351-6C2C-8DE9-25793E06FF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010621" y="6120787"/>
            <a:ext cx="39184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2017</a:t>
            </a:r>
            <a:endParaRPr sz="879">
              <a:latin typeface="Arial"/>
              <a:cs typeface="Arial"/>
            </a:endParaRPr>
          </a:p>
        </p:txBody>
      </p:sp>
      <p:sp>
        <p:nvSpPr>
          <p:cNvPr id="36" name="object 39">
            <a:extLst>
              <a:ext uri="{FF2B5EF4-FFF2-40B4-BE49-F238E27FC236}">
                <a16:creationId xmlns:a16="http://schemas.microsoft.com/office/drawing/2014/main" id="{E4C9159F-69F6-9390-EF7C-C257E057AE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495333" y="6120787"/>
            <a:ext cx="25144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2018</a:t>
            </a:r>
            <a:endParaRPr sz="879">
              <a:latin typeface="Arial"/>
              <a:cs typeface="Arial"/>
            </a:endParaRPr>
          </a:p>
        </p:txBody>
      </p:sp>
      <p:sp>
        <p:nvSpPr>
          <p:cNvPr id="37" name="object 40">
            <a:extLst>
              <a:ext uri="{FF2B5EF4-FFF2-40B4-BE49-F238E27FC236}">
                <a16:creationId xmlns:a16="http://schemas.microsoft.com/office/drawing/2014/main" id="{23793E95-8AA9-80D1-2D7F-5446F5D9C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988160" y="6120787"/>
            <a:ext cx="35302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2019</a:t>
            </a:r>
            <a:endParaRPr sz="879">
              <a:latin typeface="Arial"/>
              <a:cs typeface="Arial"/>
            </a:endParaRPr>
          </a:p>
        </p:txBody>
      </p:sp>
      <p:sp>
        <p:nvSpPr>
          <p:cNvPr id="38" name="object 41">
            <a:extLst>
              <a:ext uri="{FF2B5EF4-FFF2-40B4-BE49-F238E27FC236}">
                <a16:creationId xmlns:a16="http://schemas.microsoft.com/office/drawing/2014/main" id="{E37F456F-9DB4-E2E8-3CAD-C02E665E34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450574" y="6120787"/>
            <a:ext cx="27647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2020</a:t>
            </a:r>
            <a:endParaRPr sz="879">
              <a:latin typeface="Arial"/>
              <a:cs typeface="Arial"/>
            </a:endParaRPr>
          </a:p>
        </p:txBody>
      </p:sp>
      <p:sp>
        <p:nvSpPr>
          <p:cNvPr id="39" name="object 42">
            <a:extLst>
              <a:ext uri="{FF2B5EF4-FFF2-40B4-BE49-F238E27FC236}">
                <a16:creationId xmlns:a16="http://schemas.microsoft.com/office/drawing/2014/main" id="{46D9FF17-512E-93D7-AA48-1889EAA55A0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940087" y="6120787"/>
            <a:ext cx="351941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2021</a:t>
            </a:r>
            <a:endParaRPr sz="879">
              <a:latin typeface="Arial"/>
              <a:cs typeface="Arial"/>
            </a:endParaRPr>
          </a:p>
        </p:txBody>
      </p:sp>
      <p:sp>
        <p:nvSpPr>
          <p:cNvPr id="40" name="object 43">
            <a:extLst>
              <a:ext uri="{FF2B5EF4-FFF2-40B4-BE49-F238E27FC236}">
                <a16:creationId xmlns:a16="http://schemas.microsoft.com/office/drawing/2014/main" id="{EEBC714C-6442-82E2-AD79-32F14DAF53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28685" y="6120787"/>
            <a:ext cx="26607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2022</a:t>
            </a:r>
            <a:endParaRPr sz="879">
              <a:latin typeface="Arial"/>
              <a:cs typeface="Arial"/>
            </a:endParaRPr>
          </a:p>
        </p:txBody>
      </p:sp>
      <p:sp>
        <p:nvSpPr>
          <p:cNvPr id="41" name="object 44">
            <a:extLst>
              <a:ext uri="{FF2B5EF4-FFF2-40B4-BE49-F238E27FC236}">
                <a16:creationId xmlns:a16="http://schemas.microsoft.com/office/drawing/2014/main" id="{8B05A0D2-347B-9335-6F26-8B3E56ABAC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907797" y="6120787"/>
            <a:ext cx="26607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2023</a:t>
            </a:r>
            <a:endParaRPr sz="879">
              <a:latin typeface="Arial"/>
              <a:cs typeface="Arial"/>
            </a:endParaRPr>
          </a:p>
        </p:txBody>
      </p:sp>
      <p:sp>
        <p:nvSpPr>
          <p:cNvPr id="42" name="object 45">
            <a:extLst>
              <a:ext uri="{FF2B5EF4-FFF2-40B4-BE49-F238E27FC236}">
                <a16:creationId xmlns:a16="http://schemas.microsoft.com/office/drawing/2014/main" id="{75721C6D-60E3-D8C3-B4E5-2E26AB166D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1387023" y="6120787"/>
            <a:ext cx="27031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-12">
                <a:solidFill>
                  <a:srgbClr val="333333"/>
                </a:solidFill>
                <a:latin typeface="Arial"/>
                <a:cs typeface="Arial"/>
              </a:rPr>
              <a:t>2024</a:t>
            </a:r>
            <a:endParaRPr sz="879">
              <a:latin typeface="Arial"/>
              <a:cs typeface="Arial"/>
            </a:endParaRPr>
          </a:p>
        </p:txBody>
      </p:sp>
      <p:sp>
        <p:nvSpPr>
          <p:cNvPr id="43" name="object 46">
            <a:extLst>
              <a:ext uri="{FF2B5EF4-FFF2-40B4-BE49-F238E27FC236}">
                <a16:creationId xmlns:a16="http://schemas.microsoft.com/office/drawing/2014/main" id="{EE1884C9-2F78-498D-1A0F-BC5D7E99FE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88465" y="2334980"/>
            <a:ext cx="605321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6</a:t>
            </a: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879" spc="24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879">
              <a:latin typeface="Arial"/>
              <a:cs typeface="Arial"/>
            </a:endParaRPr>
          </a:p>
        </p:txBody>
      </p:sp>
      <p:sp>
        <p:nvSpPr>
          <p:cNvPr id="44" name="object 47">
            <a:extLst>
              <a:ext uri="{FF2B5EF4-FFF2-40B4-BE49-F238E27FC236}">
                <a16:creationId xmlns:a16="http://schemas.microsoft.com/office/drawing/2014/main" id="{B28AD3AD-ABFB-D268-DC04-705C98D067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88465" y="2925527"/>
            <a:ext cx="605321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5</a:t>
            </a: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879" spc="24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879">
              <a:latin typeface="Arial"/>
              <a:cs typeface="Arial"/>
            </a:endParaRPr>
          </a:p>
        </p:txBody>
      </p:sp>
      <p:sp>
        <p:nvSpPr>
          <p:cNvPr id="45" name="object 48">
            <a:extLst>
              <a:ext uri="{FF2B5EF4-FFF2-40B4-BE49-F238E27FC236}">
                <a16:creationId xmlns:a16="http://schemas.microsoft.com/office/drawing/2014/main" id="{2090AB6E-35AE-F61C-3878-17E530EC92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55892" y="3516073"/>
            <a:ext cx="609172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4</a:t>
            </a: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879" spc="25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879">
              <a:latin typeface="Arial"/>
              <a:cs typeface="Arial"/>
            </a:endParaRPr>
          </a:p>
        </p:txBody>
      </p:sp>
      <p:sp>
        <p:nvSpPr>
          <p:cNvPr id="46" name="object 49">
            <a:extLst>
              <a:ext uri="{FF2B5EF4-FFF2-40B4-BE49-F238E27FC236}">
                <a16:creationId xmlns:a16="http://schemas.microsoft.com/office/drawing/2014/main" id="{81B0D2BB-497F-95B8-8B66-276583A98F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60464" y="4106620"/>
            <a:ext cx="60493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3</a:t>
            </a: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879" spc="24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879">
              <a:latin typeface="Arial"/>
              <a:cs typeface="Arial"/>
            </a:endParaRPr>
          </a:p>
        </p:txBody>
      </p:sp>
      <p:sp>
        <p:nvSpPr>
          <p:cNvPr id="47" name="object 50">
            <a:extLst>
              <a:ext uri="{FF2B5EF4-FFF2-40B4-BE49-F238E27FC236}">
                <a16:creationId xmlns:a16="http://schemas.microsoft.com/office/drawing/2014/main" id="{D034F79F-06FE-9736-4D7E-BF280CFE33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61720" y="4697167"/>
            <a:ext cx="60339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2</a:t>
            </a: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879" spc="247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879">
              <a:latin typeface="Arial"/>
              <a:cs typeface="Arial"/>
            </a:endParaRPr>
          </a:p>
        </p:txBody>
      </p:sp>
      <p:sp>
        <p:nvSpPr>
          <p:cNvPr id="48" name="object 51">
            <a:extLst>
              <a:ext uri="{FF2B5EF4-FFF2-40B4-BE49-F238E27FC236}">
                <a16:creationId xmlns:a16="http://schemas.microsoft.com/office/drawing/2014/main" id="{B9DC1534-47EF-CBF9-5963-F613AE64EB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179665" y="5287714"/>
            <a:ext cx="585683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1</a:t>
            </a: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>
                <a:solidFill>
                  <a:srgbClr val="333333"/>
                </a:solidFill>
                <a:latin typeface="Arial"/>
                <a:cs typeface="Arial"/>
              </a:rPr>
              <a:t>трлн</a:t>
            </a:r>
            <a:r>
              <a:rPr sz="879" spc="246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879" spc="-15">
                <a:solidFill>
                  <a:srgbClr val="333333"/>
                </a:solidFill>
                <a:latin typeface="Arial"/>
                <a:cs typeface="Arial"/>
              </a:rPr>
              <a:t>руб</a:t>
            </a:r>
            <a:endParaRPr sz="879">
              <a:latin typeface="Arial"/>
              <a:cs typeface="Arial"/>
            </a:endParaRPr>
          </a:p>
        </p:txBody>
      </p:sp>
      <p:sp>
        <p:nvSpPr>
          <p:cNvPr id="49" name="object 52">
            <a:extLst>
              <a:ext uri="{FF2B5EF4-FFF2-40B4-BE49-F238E27FC236}">
                <a16:creationId xmlns:a16="http://schemas.microsoft.com/office/drawing/2014/main" id="{D1ABB891-2D5C-0A7E-DE1A-57B00E5791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6706207" y="5878259"/>
            <a:ext cx="8741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  <a:defRPr/>
            </a:pPr>
            <a:r>
              <a:rPr sz="879" spc="12">
                <a:solidFill>
                  <a:srgbClr val="333333"/>
                </a:solidFill>
                <a:latin typeface="Arial"/>
                <a:cs typeface="Arial"/>
              </a:rPr>
              <a:t>0</a:t>
            </a:r>
            <a:endParaRPr sz="879">
              <a:latin typeface="Arial"/>
              <a:cs typeface="Arial"/>
            </a:endParaRPr>
          </a:p>
        </p:txBody>
      </p:sp>
      <p:sp>
        <p:nvSpPr>
          <p:cNvPr id="50" name="object 53">
            <a:extLst>
              <a:ext uri="{FF2B5EF4-FFF2-40B4-BE49-F238E27FC236}">
                <a16:creationId xmlns:a16="http://schemas.microsoft.com/office/drawing/2014/main" id="{90888978-13E7-07A1-DA91-E4B0ADFF41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040998" y="5391041"/>
            <a:ext cx="266297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6">
                <a:solidFill>
                  <a:srgbClr val="00ADEF"/>
                </a:solidFill>
                <a:latin typeface="Arial"/>
                <a:cs typeface="Arial"/>
              </a:rPr>
              <a:t>0,652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1" name="object 54">
            <a:extLst>
              <a:ext uri="{FF2B5EF4-FFF2-40B4-BE49-F238E27FC236}">
                <a16:creationId xmlns:a16="http://schemas.microsoft.com/office/drawing/2014/main" id="{2A1C3A9E-6338-C9AA-9032-B8B8F5901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544187" y="4916602"/>
            <a:ext cx="223310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12">
                <a:solidFill>
                  <a:srgbClr val="00ADEF"/>
                </a:solidFill>
                <a:latin typeface="Arial"/>
                <a:cs typeface="Arial"/>
              </a:rPr>
              <a:t>1,43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2" name="object 55">
            <a:extLst>
              <a:ext uri="{FF2B5EF4-FFF2-40B4-BE49-F238E27FC236}">
                <a16:creationId xmlns:a16="http://schemas.microsoft.com/office/drawing/2014/main" id="{87A57ADC-925F-0C1E-8744-0365CEE020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7998285" y="4573116"/>
            <a:ext cx="269686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15">
                <a:solidFill>
                  <a:srgbClr val="00ADEF"/>
                </a:solidFill>
                <a:latin typeface="Arial"/>
                <a:cs typeface="Arial"/>
              </a:rPr>
              <a:t>1,95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3" name="object 56">
            <a:extLst>
              <a:ext uri="{FF2B5EF4-FFF2-40B4-BE49-F238E27FC236}">
                <a16:creationId xmlns:a16="http://schemas.microsoft.com/office/drawing/2014/main" id="{C2F056D2-4007-733D-47B9-4503E83FBC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452595" y="4478229"/>
            <a:ext cx="329410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6">
                <a:solidFill>
                  <a:srgbClr val="00ADEF"/>
                </a:solidFill>
                <a:latin typeface="Arial"/>
                <a:cs typeface="Arial"/>
              </a:rPr>
              <a:t>2,128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4" name="object 57">
            <a:extLst>
              <a:ext uri="{FF2B5EF4-FFF2-40B4-BE49-F238E27FC236}">
                <a16:creationId xmlns:a16="http://schemas.microsoft.com/office/drawing/2014/main" id="{73BAA2B3-5401-8F95-4829-A16E678114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8972279" y="4334271"/>
            <a:ext cx="265912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6">
                <a:solidFill>
                  <a:srgbClr val="00ADEF"/>
                </a:solidFill>
                <a:latin typeface="Arial"/>
                <a:cs typeface="Arial"/>
              </a:rPr>
              <a:t>2,385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5" name="object 58">
            <a:extLst>
              <a:ext uri="{FF2B5EF4-FFF2-40B4-BE49-F238E27FC236}">
                <a16:creationId xmlns:a16="http://schemas.microsoft.com/office/drawing/2014/main" id="{F62A9A06-F20A-3DC5-9C86-2C8BC51F7E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448749" y="3657053"/>
            <a:ext cx="278519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12">
                <a:solidFill>
                  <a:srgbClr val="00ADEF"/>
                </a:solidFill>
                <a:latin typeface="Arial"/>
                <a:cs typeface="Arial"/>
              </a:rPr>
              <a:t>3,567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6" name="object 59">
            <a:extLst>
              <a:ext uri="{FF2B5EF4-FFF2-40B4-BE49-F238E27FC236}">
                <a16:creationId xmlns:a16="http://schemas.microsoft.com/office/drawing/2014/main" id="{357B511F-6015-5DB8-7680-0E20157C7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9931010" y="3745947"/>
            <a:ext cx="286397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6">
                <a:solidFill>
                  <a:srgbClr val="00ADEF"/>
                </a:solidFill>
                <a:latin typeface="Arial"/>
                <a:cs typeface="Arial"/>
              </a:rPr>
              <a:t>3,425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7" name="object 60">
            <a:extLst>
              <a:ext uri="{FF2B5EF4-FFF2-40B4-BE49-F238E27FC236}">
                <a16:creationId xmlns:a16="http://schemas.microsoft.com/office/drawing/2014/main" id="{6A2B7F9D-8888-F955-24E6-9977B4E5C5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411849" y="2850507"/>
            <a:ext cx="305143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6">
                <a:solidFill>
                  <a:srgbClr val="00ADEF"/>
                </a:solidFill>
                <a:latin typeface="Arial"/>
                <a:cs typeface="Arial"/>
              </a:rPr>
              <a:t>4,858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8" name="object 61">
            <a:extLst>
              <a:ext uri="{FF2B5EF4-FFF2-40B4-BE49-F238E27FC236}">
                <a16:creationId xmlns:a16="http://schemas.microsoft.com/office/drawing/2014/main" id="{EE6C9E5F-82F4-C412-858D-4809D3B6D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0883646" y="3089962"/>
            <a:ext cx="341631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6">
                <a:solidFill>
                  <a:srgbClr val="00ADEF"/>
                </a:solidFill>
                <a:latin typeface="Arial"/>
                <a:cs typeface="Arial"/>
              </a:rPr>
              <a:t>4,509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59" name="object 62">
            <a:extLst>
              <a:ext uri="{FF2B5EF4-FFF2-40B4-BE49-F238E27FC236}">
                <a16:creationId xmlns:a16="http://schemas.microsoft.com/office/drawing/2014/main" id="{A42608CE-4031-CDF8-2B63-3A405FC198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1364485" y="2505701"/>
            <a:ext cx="323525" cy="1305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defRPr/>
            </a:pPr>
            <a:r>
              <a:rPr sz="788" b="1" spc="-12">
                <a:solidFill>
                  <a:srgbClr val="00ADEF"/>
                </a:solidFill>
                <a:latin typeface="Arial"/>
                <a:cs typeface="Arial"/>
              </a:rPr>
              <a:t>5,528</a:t>
            </a:r>
            <a:endParaRPr sz="788" b="1">
              <a:latin typeface="Arial"/>
              <a:cs typeface="Arial"/>
            </a:endParaRPr>
          </a:p>
        </p:txBody>
      </p:sp>
      <p:sp>
        <p:nvSpPr>
          <p:cNvPr id="60" name="Rectangle 2">
            <a:extLst>
              <a:ext uri="{FF2B5EF4-FFF2-40B4-BE49-F238E27FC236}">
                <a16:creationId xmlns:a16="http://schemas.microsoft.com/office/drawing/2014/main" id="{B78B682D-AACF-4E68-03A1-F757CC77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09526" y="323119"/>
            <a:ext cx="9926826" cy="759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spc="10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ru-RU" altLang="ru-RU" sz="3200" b="1" kern="1200" cap="all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КОМПАНИЯ В ЦИФРАХ</a:t>
            </a:r>
          </a:p>
        </p:txBody>
      </p:sp>
      <p:pic>
        <p:nvPicPr>
          <p:cNvPr id="62" name="Рисунок 61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C569426-512B-4882-4EF4-8815C7DA4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65126"/>
            <a:ext cx="2351110" cy="4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3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ероприя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87B356-9AE4-9027-92C2-D64888421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562" y="539262"/>
            <a:ext cx="8522677" cy="6712553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4D580F6-B338-D1F4-867E-A69B23E79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69" y="539262"/>
            <a:ext cx="8522677" cy="67125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FDD117-D288-90BB-9565-7F3F87B28D5E}"/>
              </a:ext>
            </a:extLst>
          </p:cNvPr>
          <p:cNvSpPr/>
          <p:nvPr/>
        </p:nvSpPr>
        <p:spPr bwMode="auto">
          <a:xfrm>
            <a:off x="0" y="1604192"/>
            <a:ext cx="12192000" cy="1420086"/>
          </a:xfrm>
          <a:prstGeom prst="rect">
            <a:avLst/>
          </a:prstGeom>
          <a:gradFill>
            <a:gsLst>
              <a:gs pos="0">
                <a:srgbClr val="23A3DC"/>
              </a:gs>
              <a:gs pos="100000">
                <a:srgbClr val="0274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FD8D357-166D-7D69-CFBF-57F19605A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65126"/>
            <a:ext cx="2351110" cy="472275"/>
          </a:xfrm>
          <a:prstGeom prst="rect">
            <a:avLst/>
          </a:prstGeom>
        </p:spPr>
      </p:pic>
      <p:sp>
        <p:nvSpPr>
          <p:cNvPr id="12" name="Заголовок 7">
            <a:extLst>
              <a:ext uri="{FF2B5EF4-FFF2-40B4-BE49-F238E27FC236}">
                <a16:creationId xmlns:a16="http://schemas.microsoft.com/office/drawing/2014/main" id="{8E9145CC-D012-8CC0-280D-45221FF592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062" y="188856"/>
            <a:ext cx="8835174" cy="912832"/>
          </a:xfrm>
          <a:prstGeom prst="rect">
            <a:avLst/>
          </a:prstGeo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НАШИ БЛИЖАЙШИЕ МЕРОПРИЯТИЯ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305101A9-DC44-908D-6B4D-0B883AC5B7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79981" y="5365132"/>
            <a:ext cx="2908276" cy="6683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rgbClr val="21A0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lang="ru-RU" sz="1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buNone/>
              <a:defRPr/>
            </a:pPr>
            <a:r>
              <a:rPr lang="ru-RU" altLang="ru-RU" sz="3600" b="1" dirty="0">
                <a:solidFill>
                  <a:srgbClr val="008E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455E7E1B-FB02-F3E0-B679-971A387CC90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36435" y="5365132"/>
            <a:ext cx="2853368" cy="6683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rgbClr val="21A0D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lang="ru-RU" sz="1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indent="0">
              <a:buNone/>
              <a:defRPr/>
            </a:pPr>
            <a:r>
              <a:rPr lang="ru-RU" altLang="ru-RU" sz="3600" b="1" dirty="0">
                <a:solidFill>
                  <a:srgbClr val="008E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9107EF5B-17A2-816A-7A03-2460E585189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-160893" y="1225247"/>
            <a:ext cx="5023337" cy="1776999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lang="ru-RU" sz="1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A9074C87-65E9-F03F-8B1E-E0FA2822FBB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45382" y="1258297"/>
            <a:ext cx="5023337" cy="1776999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lang="ru-RU" sz="1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Название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D4267C3F-EBAC-23BA-2ABF-158784FDDDC0}"/>
              </a:ext>
            </a:extLst>
          </p:cNvPr>
          <p:cNvSpPr txBox="1"/>
          <p:nvPr/>
        </p:nvSpPr>
        <p:spPr bwMode="auto">
          <a:xfrm>
            <a:off x="1964136" y="3737258"/>
            <a:ext cx="823131" cy="40949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lang="ru-RU" sz="2608" b="1" spc="115" dirty="0">
                <a:solidFill>
                  <a:srgbClr val="29ABE2"/>
                </a:solidFill>
                <a:latin typeface="Arial"/>
                <a:cs typeface="Arial"/>
              </a:rPr>
              <a:t>код</a:t>
            </a:r>
            <a:endParaRPr sz="2608" b="1" dirty="0">
              <a:latin typeface="Arial"/>
              <a:cs typeface="Arial"/>
            </a:endParaRPr>
          </a:p>
        </p:txBody>
      </p:sp>
      <p:sp>
        <p:nvSpPr>
          <p:cNvPr id="23" name="object 6">
            <a:extLst>
              <a:ext uri="{FF2B5EF4-FFF2-40B4-BE49-F238E27FC236}">
                <a16:creationId xmlns:a16="http://schemas.microsoft.com/office/drawing/2014/main" id="{F6A9C2F3-DBAF-6C9B-C701-F16E413237AD}"/>
              </a:ext>
            </a:extLst>
          </p:cNvPr>
          <p:cNvSpPr txBox="1"/>
          <p:nvPr/>
        </p:nvSpPr>
        <p:spPr bwMode="auto">
          <a:xfrm>
            <a:off x="8345484" y="3822705"/>
            <a:ext cx="823131" cy="40949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  <a:defRPr/>
            </a:pPr>
            <a:r>
              <a:rPr lang="ru-RU" sz="2608" b="1" spc="115" dirty="0">
                <a:solidFill>
                  <a:srgbClr val="29ABE2"/>
                </a:solidFill>
                <a:latin typeface="Arial"/>
                <a:cs typeface="Arial"/>
              </a:rPr>
              <a:t>код</a:t>
            </a:r>
            <a:endParaRPr sz="2608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8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6207DF-22C2-A641-3141-67499BC3CE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463063" y="1362808"/>
            <a:ext cx="11265876" cy="4814155"/>
          </a:xfrm>
          <a:prstGeom prst="rect">
            <a:avLst/>
          </a:prstGeom>
        </p:spPr>
        <p:txBody>
          <a:bodyPr/>
          <a:lstStyle>
            <a:lvl1pPr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Wingdings" panose="05000000000000000000" pitchFamily="2" charset="2"/>
              <a:buChar char="§"/>
              <a:defRPr lang="ru-RU" sz="16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82EB6D-24C3-07CE-9483-E271BEC3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2120" y="6337245"/>
            <a:ext cx="546817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C41D5F7-5B61-48C3-862E-12AEBFB6D77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920DCFC-9314-BF6D-E5AD-537088019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65126"/>
            <a:ext cx="2351110" cy="472275"/>
          </a:xfrm>
          <a:prstGeom prst="rect">
            <a:avLst/>
          </a:prstGeom>
        </p:spPr>
      </p:pic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505A1355-10F5-9451-662F-4D05F744CE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463062" y="188856"/>
            <a:ext cx="8835174" cy="912832"/>
          </a:xfrm>
          <a:prstGeom prst="rect">
            <a:avLst/>
          </a:prstGeom>
        </p:spPr>
        <p:txBody>
          <a:bodyPr anchor="ctr"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5837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 про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6207DF-22C2-A641-3141-67499BC3C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63" y="1362808"/>
            <a:ext cx="11265876" cy="481415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lang="ru-RU" sz="1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82EB6D-24C3-07CE-9483-E271BEC32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2120" y="6337245"/>
            <a:ext cx="546817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C41D5F7-5B61-48C3-862E-12AEBFB6D77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920DCFC-9314-BF6D-E5AD-5370880190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65126"/>
            <a:ext cx="2351110" cy="472275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D7D3759-BBBE-F5AC-A0EA-E9E75853BF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062" y="188856"/>
            <a:ext cx="8835174" cy="912832"/>
          </a:xfrm>
          <a:prstGeom prst="rect">
            <a:avLst/>
          </a:prstGeom>
        </p:spPr>
        <p:txBody>
          <a:bodyPr anchor="ctr"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1426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иний, снимок экрана, небо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E6737F-839C-80E7-A6E0-B2BD43B23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65126"/>
            <a:ext cx="2351110" cy="472275"/>
          </a:xfrm>
          <a:prstGeom prst="rect">
            <a:avLst/>
          </a:prstGeom>
        </p:spPr>
      </p:pic>
      <p:sp>
        <p:nvSpPr>
          <p:cNvPr id="4" name="Заголовок 7">
            <a:extLst>
              <a:ext uri="{FF2B5EF4-FFF2-40B4-BE49-F238E27FC236}">
                <a16:creationId xmlns:a16="http://schemas.microsoft.com/office/drawing/2014/main" id="{BDD14D28-C1E8-D5AA-55E5-E5DACBD95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062" y="188856"/>
            <a:ext cx="8835174" cy="912832"/>
          </a:xfrm>
          <a:prstGeom prst="rect">
            <a:avLst/>
          </a:prstGeom>
        </p:spPr>
        <p:txBody>
          <a:bodyPr anchor="ctr"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9364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7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6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  <p:sldLayoutId id="2147483953" r:id="rId25"/>
    <p:sldLayoutId id="2147483954" r:id="rId26"/>
    <p:sldLayoutId id="2147483955" r:id="rId27"/>
    <p:sldLayoutId id="214748395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gisp.gov.ru/pp719v2/pub/prod/" TargetMode="Externa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hyperlink" Target="https://gkgz.ru/tsentralnyj-apparat-fas-rossii-vprave-peresmatrivat-resheniya-territorialnyh-organov-o-vklyuchenii-ili-isklyuchenii-postavshhikov-iz-rnp/" TargetMode="External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re.google/omdFS9loET3miPdyj" TargetMode="External"/><Relationship Id="rId2" Type="http://schemas.openxmlformats.org/officeDocument/2006/relationships/hyperlink" Target="https://share.google/E7tSiTtOczmJadQeI" TargetMode="External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kad.arbitr.ru/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orgi.primorsky.ru/portal/Menu/Page/1" TargetMode="External"/><Relationship Id="rId2" Type="http://schemas.openxmlformats.org/officeDocument/2006/relationships/hyperlink" Target="https://zakupki.gov.ru/epz/main/public/home.html" TargetMode="Externa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nalog.gov.ru/rn77/related_activities/ucfns/dlucfns/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zakupki.gov.ru/epz/main/public/document/view.html?searchString=&amp;sectionId=1106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rmsp.nalog.ru/" TargetMode="Externa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rmsp.nalog.ru/" TargetMode="Externa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18654449" name="Рисунок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-20341" y="4764933"/>
            <a:ext cx="5681403" cy="20930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2A79C-E625-4B11-BACD-C693A95D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Практикум для бизнеса: Эффективное участие в закупках по 44-ФЗ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5BAA3-31E3-42DD-B9A3-C353B2225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3943" y="5625000"/>
            <a:ext cx="4828886" cy="932934"/>
          </a:xfr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Абросимов Дмитрий Евгеньевич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Директор Департамента методологии АО «ТЭК-Торг»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Поиск и аналитика закупок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8407" y="1631724"/>
            <a:ext cx="11356522" cy="48180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200" dirty="0"/>
              <a:t>1. Поиск в ЕИС – бесплатный. Через параметры расширенного поиска: по словам в названии, по коду ОКПД 2, по заказчику, по территории</a:t>
            </a:r>
          </a:p>
          <a:p>
            <a:endParaRPr lang="ru-RU" sz="3200" dirty="0"/>
          </a:p>
          <a:p>
            <a:r>
              <a:rPr lang="ru-RU" sz="3200" dirty="0"/>
              <a:t>2. Платно! Сервисы поиска: </a:t>
            </a:r>
            <a:r>
              <a:rPr lang="ru-RU" sz="3200" dirty="0" err="1"/>
              <a:t>Селдон</a:t>
            </a:r>
            <a:r>
              <a:rPr lang="ru-RU" sz="3200" dirty="0"/>
              <a:t>, Контур, Синапс, </a:t>
            </a:r>
            <a:r>
              <a:rPr lang="ru-RU" sz="3200" dirty="0" err="1"/>
              <a:t>Тендерплан</a:t>
            </a:r>
            <a:r>
              <a:rPr lang="ru-RU" sz="3200" dirty="0"/>
              <a:t>, СБИС и т.д. (30+)</a:t>
            </a:r>
          </a:p>
          <a:p>
            <a:endParaRPr lang="ru-RU" sz="3200" dirty="0"/>
          </a:p>
          <a:p>
            <a:r>
              <a:rPr lang="ru-RU" sz="3200" dirty="0"/>
              <a:t>3. Платно! Аутсорсинг</a:t>
            </a:r>
          </a:p>
        </p:txBody>
      </p:sp>
    </p:spTree>
    <p:extLst>
      <p:ext uri="{BB962C8B-B14F-4D97-AF65-F5344CB8AC3E}">
        <p14:creationId xmlns:p14="http://schemas.microsoft.com/office/powerpoint/2010/main" val="24416439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Отклонение – по участнику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0675" y="1631950"/>
            <a:ext cx="11871325" cy="496093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Ч. 9 ст. 31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3000" u="sng" dirty="0">
                <a:latin typeface="Arial" panose="020B0604020202020204" pitchFamily="34" charset="0"/>
                <a:cs typeface="Arial" panose="020B0604020202020204" pitchFamily="34" charset="0"/>
              </a:rPr>
              <a:t>отстранение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участника закупки от участия в определении поставщика (подрядчика, исполнителя) или </a:t>
            </a:r>
            <a:r>
              <a:rPr lang="ru-RU" altLang="ru-RU" sz="3000" u="sng" dirty="0">
                <a:latin typeface="Arial" panose="020B0604020202020204" pitchFamily="34" charset="0"/>
                <a:cs typeface="Arial" panose="020B0604020202020204" pitchFamily="34" charset="0"/>
              </a:rPr>
              <a:t>отказ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от заключения контракта с победителем определения поставщика (подрядчика, исполнителя) осуществляется </a:t>
            </a:r>
            <a:r>
              <a:rPr lang="ru-RU" altLang="ru-RU" sz="3000" u="sng" dirty="0">
                <a:latin typeface="Arial" panose="020B0604020202020204" pitchFamily="34" charset="0"/>
                <a:cs typeface="Arial" panose="020B0604020202020204" pitchFamily="34" charset="0"/>
              </a:rPr>
              <a:t>в любой момент до заключения контракта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если заказчик или комиссия по осуществлению закупок обнаружит, что участник закупки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не соответствует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требованиям, указанным в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части 1 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лицензия, декларации, </a:t>
            </a:r>
            <a:r>
              <a:rPr lang="ru-RU" altLang="ru-RU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иноагент</a:t>
            </a:r>
            <a:r>
              <a:rPr lang="ru-RU" altLang="ru-RU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т.д.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, частях 1.1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РНП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 2571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2.1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предквалификация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) (при наличии таких требований) статьи 31, или предоставил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недостоверную информацию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нац.режиму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запрет, сработавшее ограничение</a:t>
            </a:r>
          </a:p>
          <a:p>
            <a:pPr>
              <a:buFontTx/>
              <a:buChar char="-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 «</a:t>
            </a:r>
            <a:r>
              <a:rPr lang="ru-RU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антисанкциям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если УЗ в списке ПП 851</a:t>
            </a:r>
          </a:p>
        </p:txBody>
      </p:sp>
    </p:spTree>
    <p:extLst>
      <p:ext uri="{BB962C8B-B14F-4D97-AF65-F5344CB8AC3E}">
        <p14:creationId xmlns:p14="http://schemas.microsoft.com/office/powerpoint/2010/main" val="25420912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7498092"/>
              </p:ext>
            </p:extLst>
          </p:nvPr>
        </p:nvGraphicFramePr>
        <p:xfrm>
          <a:off x="335278" y="1304924"/>
          <a:ext cx="11498582" cy="540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9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3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>
                          <a:solidFill>
                            <a:srgbClr val="FFFF00"/>
                          </a:solidFill>
                        </a:rPr>
                        <a:t>Тех.задание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FF00"/>
                          </a:solidFill>
                        </a:rPr>
                        <a:t>Заявка</a:t>
                      </a: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3441">
                <a:tc>
                  <a:txBody>
                    <a:bodyPr/>
                    <a:lstStyle/>
                    <a:p>
                      <a:r>
                        <a:rPr lang="ru-RU" sz="2000" b="1" dirty="0"/>
                        <a:t>Пылесос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 питания - от сети. </a:t>
                      </a:r>
                    </a:p>
                    <a:p>
                      <a:r>
                        <a:rPr lang="ru-RU" sz="2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 пылесборника - мешок.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Потребляемая мощность не более 2300 Вт. Мощность всасывания не менее 300 Вт. 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Емкость пылесборника не менее 2 литров. </a:t>
                      </a:r>
                    </a:p>
                    <a:p>
                      <a:r>
                        <a:rPr lang="ru-RU" sz="2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Длина сетевого шнура не менее 5 метров. 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Функция фильтрации - наличие, количество ступеней фильтрации не менее 5. 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шума не более 95 дБ. 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 уборки - сухой. 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гарантии - согласно гарантийного талона производителя</a:t>
                      </a:r>
                      <a:endParaRPr lang="ru-RU" sz="2000" dirty="0"/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ru-RU" sz="2000" b="1" dirty="0"/>
                        <a:t>Пылесос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ELEMENT HE-VC1802</a:t>
                      </a:r>
                      <a:endParaRPr lang="ru-RU" sz="2000" b="1" dirty="0"/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Максимальная мощность: 2100 Вт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lang="ru-RU" sz="200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Длина сетевого шнура: 3,2 м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•Тип фильтра: мультициклон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•Комбинированная насадка «пол / ковер»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•Насадка для мягкой мебели и деликатной чистки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lang="ru-RU" sz="20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мешка для сбора пыли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lang="ru-RU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Автосматывание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электрошнура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•Ручка для удобства переноски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•Возможность включения и выключения ногой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•Легкая чистка: съемный контейнер для сбора пыли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•Защита шланга от перегиба</a:t>
                      </a:r>
                    </a:p>
                    <a:p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•Электропитание: 220-240 В, 50 Гц</a:t>
                      </a: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DF999F8-D203-404B-BBE4-0B1F272B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2" y="188855"/>
            <a:ext cx="8835174" cy="1158251"/>
          </a:xfrm>
        </p:spPr>
        <p:txBody>
          <a:bodyPr/>
          <a:lstStyle/>
          <a:p>
            <a:r>
              <a:rPr lang="ru-RU" dirty="0"/>
              <a:t>Непонимание/незнание со стороны поставщика</a:t>
            </a:r>
          </a:p>
        </p:txBody>
      </p:sp>
    </p:spTree>
    <p:extLst>
      <p:ext uri="{BB962C8B-B14F-4D97-AF65-F5344CB8AC3E}">
        <p14:creationId xmlns:p14="http://schemas.microsoft.com/office/powerpoint/2010/main" val="23272140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1C3A5-4BF5-4443-9CC6-0F0305F8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2" y="188855"/>
            <a:ext cx="8835174" cy="1158251"/>
          </a:xfrm>
        </p:spPr>
        <p:txBody>
          <a:bodyPr/>
          <a:lstStyle/>
          <a:p>
            <a:r>
              <a:rPr lang="ru-RU" dirty="0"/>
              <a:t>Непонимание/незнание со стороны поставщика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65019517"/>
              </p:ext>
            </p:extLst>
          </p:nvPr>
        </p:nvGraphicFramePr>
        <p:xfrm>
          <a:off x="620486" y="2373313"/>
          <a:ext cx="10477504" cy="256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31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>
                          <a:solidFill>
                            <a:srgbClr val="FFFF00"/>
                          </a:solidFill>
                        </a:rPr>
                        <a:t>Тех.задание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 marL="91450" marR="91450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FFFF00"/>
                          </a:solidFill>
                        </a:rPr>
                        <a:t>Заявка</a:t>
                      </a:r>
                    </a:p>
                  </a:txBody>
                  <a:tcPr marL="91450" marR="91450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9678">
                <a:tc>
                  <a:txBody>
                    <a:bodyPr/>
                    <a:lstStyle/>
                    <a:p>
                      <a:r>
                        <a:rPr lang="ru-RU" sz="2800" b="1" dirty="0"/>
                        <a:t>Молоко</a:t>
                      </a:r>
                    </a:p>
                    <a:p>
                      <a:endParaRPr lang="ru-RU" sz="2800" b="1" dirty="0"/>
                    </a:p>
                    <a:p>
                      <a:r>
                        <a:rPr lang="ru-RU" sz="2800" b="0" dirty="0"/>
                        <a:t>Жирность не менее 3,2%</a:t>
                      </a:r>
                    </a:p>
                  </a:txBody>
                  <a:tcPr marL="91450" marR="91450" marT="45731" marB="45731"/>
                </a:tc>
                <a:tc>
                  <a:txBody>
                    <a:bodyPr/>
                    <a:lstStyle/>
                    <a:p>
                      <a:r>
                        <a:rPr lang="ru-RU" sz="2800" b="1" dirty="0"/>
                        <a:t>Молоко</a:t>
                      </a:r>
                    </a:p>
                    <a:p>
                      <a:endParaRPr lang="ru-RU" sz="2800" b="1" dirty="0"/>
                    </a:p>
                    <a:p>
                      <a:r>
                        <a:rPr lang="ru-RU" sz="2800" b="0" dirty="0"/>
                        <a:t>Жирность 2,5%</a:t>
                      </a:r>
                    </a:p>
                  </a:txBody>
                  <a:tcPr marL="91450" marR="91450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07340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AB66532-FD01-438B-AB9D-69621589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45" y="2946930"/>
            <a:ext cx="6494975" cy="250642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Требования к заявке с учётом национального режима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0188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dirty="0">
                <a:cs typeface="Arial" panose="020B0604020202020204" pitchFamily="34" charset="0"/>
              </a:rPr>
              <a:t>Где посмотреть национальный режим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4294967295"/>
          </p:nvPr>
        </p:nvSpPr>
        <p:spPr>
          <a:xfrm>
            <a:off x="368300" y="1246188"/>
            <a:ext cx="11110686" cy="6234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sz="2400" dirty="0">
                <a:cs typeface="Arial" panose="020B0604020202020204" pitchFamily="34" charset="0"/>
              </a:rPr>
              <a:t>В извещении – в обычной и в печатной форме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070DA-96C1-4709-888E-7E618BBAA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1" y="1768210"/>
            <a:ext cx="11728938" cy="2523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D12DDC-2A1A-4A4A-9757-49984DDF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4566529"/>
            <a:ext cx="8311243" cy="2136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E6E6F9-60EC-415A-AAB1-0BFA8111260D}"/>
              </a:ext>
            </a:extLst>
          </p:cNvPr>
          <p:cNvSpPr txBox="1"/>
          <p:nvPr/>
        </p:nvSpPr>
        <p:spPr>
          <a:xfrm>
            <a:off x="6490607" y="1768210"/>
            <a:ext cx="37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Печатная форма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D255E-2726-49B7-B84C-9307458150D1}"/>
              </a:ext>
            </a:extLst>
          </p:cNvPr>
          <p:cNvSpPr txBox="1"/>
          <p:nvPr/>
        </p:nvSpPr>
        <p:spPr>
          <a:xfrm>
            <a:off x="5271407" y="4922696"/>
            <a:ext cx="373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Электронная форма извещения</a:t>
            </a:r>
          </a:p>
        </p:txBody>
      </p:sp>
    </p:spTree>
    <p:extLst>
      <p:ext uri="{BB962C8B-B14F-4D97-AF65-F5344CB8AC3E}">
        <p14:creationId xmlns:p14="http://schemas.microsoft.com/office/powerpoint/2010/main" val="9189989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dirty="0">
                <a:cs typeface="Arial" panose="020B0604020202020204" pitchFamily="34" charset="0"/>
              </a:rPr>
              <a:t>Состав заявки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4294967295"/>
          </p:nvPr>
        </p:nvSpPr>
        <p:spPr>
          <a:xfrm>
            <a:off x="368300" y="1246188"/>
            <a:ext cx="11823700" cy="54229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altLang="ru-RU" sz="2400" dirty="0">
                <a:cs typeface="Arial" panose="020B0604020202020204" pitchFamily="34" charset="0"/>
              </a:rPr>
              <a:t>При </a:t>
            </a:r>
            <a:r>
              <a:rPr lang="ru-RU" altLang="ru-RU" sz="2400" b="1" dirty="0">
                <a:cs typeface="Arial" panose="020B0604020202020204" pitchFamily="34" charset="0"/>
              </a:rPr>
              <a:t>запрете</a:t>
            </a:r>
            <a:r>
              <a:rPr lang="ru-RU" altLang="ru-RU" sz="2400" dirty="0">
                <a:cs typeface="Arial" panose="020B0604020202020204" pitchFamily="34" charset="0"/>
              </a:rPr>
              <a:t> обязательно – реестровая запись </a:t>
            </a:r>
            <a:r>
              <a:rPr lang="ru-RU" altLang="ru-RU" sz="2400" b="1" dirty="0">
                <a:cs typeface="Arial" panose="020B0604020202020204" pitchFamily="34" charset="0"/>
              </a:rPr>
              <a:t>в структурированном виде* </a:t>
            </a:r>
            <a:r>
              <a:rPr lang="ru-RU" altLang="ru-RU" sz="2400" dirty="0">
                <a:cs typeface="Arial" panose="020B0604020202020204" pitchFamily="34" charset="0"/>
              </a:rPr>
              <a:t>либо в составе извещения закупки есть разрешение Минпромторга (см. пример № 0361200015024006595) и идентичные характеристики, или декларация об отсутствии товара/производства – </a:t>
            </a:r>
            <a:r>
              <a:rPr lang="ru-RU" altLang="ru-RU" sz="2400" dirty="0">
                <a:solidFill>
                  <a:srgbClr val="FF0000"/>
                </a:solidFill>
                <a:cs typeface="Arial" panose="020B0604020202020204" pitchFamily="34" charset="0"/>
              </a:rPr>
              <a:t>иначе отклонение заявки</a:t>
            </a:r>
          </a:p>
          <a:p>
            <a:r>
              <a:rPr lang="ru-RU" altLang="ru-RU" sz="2400" dirty="0">
                <a:cs typeface="Arial" panose="020B0604020202020204" pitchFamily="34" charset="0"/>
              </a:rPr>
              <a:t>При </a:t>
            </a:r>
            <a:r>
              <a:rPr lang="ru-RU" altLang="ru-RU" sz="2400" b="1" dirty="0">
                <a:cs typeface="Arial" panose="020B0604020202020204" pitchFamily="34" charset="0"/>
              </a:rPr>
              <a:t>ограничении</a:t>
            </a:r>
            <a:r>
              <a:rPr lang="ru-RU" altLang="ru-RU" sz="2400" dirty="0">
                <a:cs typeface="Arial" panose="020B0604020202020204" pitchFamily="34" charset="0"/>
              </a:rPr>
              <a:t> – реестровая запись, СТ-1, страна (при декларировании), </a:t>
            </a:r>
            <a:r>
              <a:rPr lang="ru-RU" altLang="ru-RU" sz="2400" u="sng" dirty="0">
                <a:cs typeface="Arial" panose="020B0604020202020204" pitchFamily="34" charset="0"/>
              </a:rPr>
              <a:t>но ограничение может не сработать</a:t>
            </a:r>
          </a:p>
          <a:p>
            <a:r>
              <a:rPr lang="ru-RU" sz="2400" dirty="0">
                <a:solidFill>
                  <a:srgbClr val="0000FF"/>
                </a:solidFill>
              </a:rPr>
              <a:t>*Реестровые записи указываются при подаче заявки в «цифровом» виде через сервисы ЭП</a:t>
            </a:r>
          </a:p>
          <a:p>
            <a:r>
              <a:rPr lang="ru-RU" sz="2400" dirty="0">
                <a:solidFill>
                  <a:srgbClr val="0000FF"/>
                </a:solidFill>
              </a:rPr>
              <a:t>** Есть исключения – другие подтверждающие документы (СТ-1, СП)</a:t>
            </a:r>
          </a:p>
          <a:p>
            <a:r>
              <a:rPr lang="ru-RU" altLang="ru-RU" sz="2400" dirty="0">
                <a:cs typeface="Arial" panose="020B0604020202020204" pitchFamily="34" charset="0"/>
              </a:rPr>
              <a:t>Информация о совокупном количестве баллов (</a:t>
            </a:r>
            <a:r>
              <a:rPr lang="ru-RU" altLang="ru-RU" sz="2400" dirty="0">
                <a:solidFill>
                  <a:srgbClr val="FF0000"/>
                </a:solidFill>
                <a:cs typeface="Arial" panose="020B0604020202020204" pitchFamily="34" charset="0"/>
              </a:rPr>
              <a:t>см. ПП 719, не всегда есть баллы</a:t>
            </a:r>
            <a:r>
              <a:rPr lang="ru-RU" altLang="ru-RU" sz="2400" dirty="0">
                <a:cs typeface="Arial" panose="020B0604020202020204" pitchFamily="34" charset="0"/>
              </a:rPr>
              <a:t>)</a:t>
            </a: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r>
              <a:rPr lang="ru-RU" altLang="ru-RU" sz="2400" dirty="0">
                <a:cs typeface="Arial" panose="020B0604020202020204" pitchFamily="34" charset="0"/>
              </a:rPr>
              <a:t>При </a:t>
            </a:r>
            <a:r>
              <a:rPr lang="ru-RU" altLang="ru-RU" sz="2400" b="1" dirty="0">
                <a:cs typeface="Arial" panose="020B0604020202020204" pitchFamily="34" charset="0"/>
              </a:rPr>
              <a:t>преимуществе</a:t>
            </a:r>
            <a:r>
              <a:rPr lang="ru-RU" altLang="ru-RU" sz="2400" dirty="0">
                <a:cs typeface="Arial" panose="020B0604020202020204" pitchFamily="34" charset="0"/>
              </a:rPr>
              <a:t> – достаточно декларации (указания) страны</a:t>
            </a: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2400" dirty="0">
                <a:cs typeface="Arial" panose="020B0604020202020204" pitchFamily="34" charset="0"/>
              </a:rPr>
              <a:t>Если есть дополнительное преимущество по «локализации» - участник должен учитывать его при подаче заявки: информация об уровне (первый, второй) радиоэлектронной продукции, «молекула» ЛС, требования к ПО</a:t>
            </a:r>
          </a:p>
        </p:txBody>
      </p:sp>
    </p:spTree>
    <p:extLst>
      <p:ext uri="{BB962C8B-B14F-4D97-AF65-F5344CB8AC3E}">
        <p14:creationId xmlns:p14="http://schemas.microsoft.com/office/powerpoint/2010/main" val="32584778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dirty="0">
                <a:cs typeface="Arial" panose="020B0604020202020204" pitchFamily="34" charset="0"/>
              </a:rPr>
              <a:t>Реестровая запись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4294967295"/>
          </p:nvPr>
        </p:nvSpPr>
        <p:spPr>
          <a:xfrm>
            <a:off x="368300" y="1246188"/>
            <a:ext cx="11823700" cy="54229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sz="2400" dirty="0">
                <a:cs typeface="Arial" panose="020B0604020202020204" pitchFamily="34" charset="0"/>
              </a:rPr>
              <a:t>Сайт РРПП - </a:t>
            </a:r>
            <a:r>
              <a:rPr lang="en-US" altLang="ru-RU" sz="2400" dirty="0">
                <a:cs typeface="Arial" panose="020B0604020202020204" pitchFamily="34" charset="0"/>
                <a:hlinkClick r:id="rId2"/>
              </a:rPr>
              <a:t>https://gisp.gov.ru/pp719v2/pub/prod/</a:t>
            </a:r>
            <a:r>
              <a:rPr lang="ru-RU" altLang="ru-RU" sz="2400" dirty="0">
                <a:cs typeface="Arial" panose="020B0604020202020204" pitchFamily="34" charset="0"/>
              </a:rPr>
              <a:t> </a:t>
            </a: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endParaRPr lang="ru-RU" altLang="ru-RU" sz="2400" dirty="0">
              <a:cs typeface="Arial" panose="020B0604020202020204" pitchFamily="34" charset="0"/>
            </a:endParaRPr>
          </a:p>
          <a:p>
            <a:r>
              <a:rPr lang="ru-RU" altLang="ru-RU" sz="2400" dirty="0">
                <a:cs typeface="Arial" panose="020B0604020202020204" pitchFamily="34" charset="0"/>
              </a:rPr>
              <a:t>В данном случае заявка считается </a:t>
            </a:r>
            <a:r>
              <a:rPr lang="ru-RU" altLang="ru-RU" sz="2400" b="1" dirty="0">
                <a:cs typeface="Arial" panose="020B0604020202020204" pitchFamily="34" charset="0"/>
              </a:rPr>
              <a:t>иностранной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F61A35-0A43-46CE-BCE3-E37E3D20B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36" y="2396073"/>
            <a:ext cx="10918015" cy="3000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71129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dirty="0">
                <a:cs typeface="Arial" panose="020B0604020202020204" pitchFamily="34" charset="0"/>
              </a:rPr>
              <a:t>4 реестра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311AC0-CF3F-442F-89B3-5B09C6D29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82" y="1870446"/>
            <a:ext cx="11681436" cy="356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5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dirty="0">
                <a:cs typeface="Arial" panose="020B0604020202020204" pitchFamily="34" charset="0"/>
              </a:rPr>
              <a:t>Позиция ФАС по «структуре»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EAD1A-29CF-48EC-A74B-212A9ED1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66" y="1135118"/>
            <a:ext cx="9594411" cy="560118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CF3FE1-BAF5-11EB-2A51-E07A391DBBA9}"/>
              </a:ext>
            </a:extLst>
          </p:cNvPr>
          <p:cNvSpPr/>
          <p:nvPr/>
        </p:nvSpPr>
        <p:spPr>
          <a:xfrm>
            <a:off x="1988191" y="6090407"/>
            <a:ext cx="8826186" cy="645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3505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УЗ должен знать свой товар</a:t>
            </a:r>
          </a:p>
        </p:txBody>
      </p:sp>
      <p:sp>
        <p:nvSpPr>
          <p:cNvPr id="20483" name="Содержимое 2"/>
          <p:cNvSpPr>
            <a:spLocks noGrp="1"/>
          </p:cNvSpPr>
          <p:nvPr>
            <p:ph idx="4294967295"/>
          </p:nvPr>
        </p:nvSpPr>
        <p:spPr>
          <a:xfrm>
            <a:off x="253094" y="1428749"/>
            <a:ext cx="11593286" cy="51598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Позиция ФАС и Минфина: "может УЗ и не обязан иметь в наличии товар, но обязан указать конкретный товар".</a:t>
            </a:r>
          </a:p>
          <a:p>
            <a:pPr marL="0" indent="0"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1. письмо Минфина (https://t.me/protender/2063) и позиция ФАС о том, что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можно указывать только </a:t>
            </a: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одну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страну </a:t>
            </a:r>
          </a:p>
          <a:p>
            <a:pPr marL="0" indent="0"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2. позиция ФАС (https://t.me/protender/2064) о том, что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УЗ должен указывать </a:t>
            </a: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один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товарный знак (при наличии)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, а если ТЗ при наличии не указан, то отклонение (https://t.me/protender/2170)</a:t>
            </a:r>
          </a:p>
          <a:p>
            <a:pPr marL="0" indent="0"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3. письмо Минфина 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https://gkgz.ru/52661-2/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 о том, что УЗ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должен указывать только </a:t>
            </a:r>
            <a:r>
              <a:rPr lang="ru-RU" altLang="ru-RU" b="1" u="sng" dirty="0">
                <a:latin typeface="Arial" panose="020B0604020202020204" pitchFamily="34" charset="0"/>
                <a:cs typeface="Arial" panose="020B0604020202020204" pitchFamily="34" charset="0"/>
              </a:rPr>
              <a:t>одну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 реестровую запись на позицию товара</a:t>
            </a:r>
            <a:endParaRPr lang="ru-RU" alt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9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Функционал ЕИС (основное)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7585" y="1238306"/>
            <a:ext cx="11576957" cy="5430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Ведение плана-графика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закупок 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контракта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контрактов и исполнения по ним в реестре </a:t>
            </a:r>
            <a:endParaRPr lang="ru-RU" alt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Приемка и актирование (ст. 94)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Претензии (ст. 94)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Расторжение контракта (ст. 95)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контракта (ст. 95)</a:t>
            </a:r>
          </a:p>
          <a:p>
            <a:r>
              <a:rPr lang="ru-RU" alt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Согласование закупок с ЕП по несостоявшимся (ПП 961)</a:t>
            </a:r>
          </a:p>
          <a:p>
            <a:r>
              <a:rPr lang="ru-RU" alt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Обжалование (ст. 105)</a:t>
            </a:r>
            <a:endParaRPr lang="ru-RU" alt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278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Несоответствие сведений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9421" y="1482499"/>
            <a:ext cx="11541091" cy="49101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</a:p>
          <a:p>
            <a:pPr>
              <a:buFontTx/>
              <a:buChar char="-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Участник указал РЗ на пианино, но закупка и заявка на аппарат УЗИ</a:t>
            </a:r>
          </a:p>
          <a:p>
            <a:pPr>
              <a:buFontTx/>
              <a:buChar char="-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Участник указал страну КНР, но приложил РЗ на РФ</a:t>
            </a:r>
          </a:p>
          <a:p>
            <a:pPr>
              <a:buFontTx/>
              <a:buChar char="-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 тому подобное</a:t>
            </a:r>
          </a:p>
          <a:p>
            <a:pPr marL="0" indent="0"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Отклонение НЕ по национальному режиму, а 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 недостоверность сведений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(УЗ вводит заказчика в заблуждение) – п. 8 ч. 12 ст. 48 Закона № 44-ФЗ</a:t>
            </a:r>
          </a:p>
        </p:txBody>
      </p:sp>
    </p:spTree>
    <p:extLst>
      <p:ext uri="{BB962C8B-B14F-4D97-AF65-F5344CB8AC3E}">
        <p14:creationId xmlns:p14="http://schemas.microsoft.com/office/powerpoint/2010/main" val="19268617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 что нельзя отклонять по нац. режиму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218" y="1559379"/>
            <a:ext cx="11971564" cy="47171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случае установления </a:t>
            </a:r>
            <a:r>
              <a:rPr lang="ru-RU" altLang="ru-RU" sz="3200" u="sng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– за иностранную страну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 ограничениях – только за факт иностранной страны (если не сработало правило «второй лишний»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Если в РЗ не указаны баллы и их нет в ПП 719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Если характеристики в РЗ не совпадают с характеристиками в извещении закупки или в заявке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Если у нескольких участников указан одинаковый № РЗ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Если в РЗ не совпадает код ОКПД 2 с указанным в ТЗ</a:t>
            </a:r>
          </a:p>
        </p:txBody>
      </p:sp>
    </p:spTree>
    <p:extLst>
      <p:ext uri="{BB962C8B-B14F-4D97-AF65-F5344CB8AC3E}">
        <p14:creationId xmlns:p14="http://schemas.microsoft.com/office/powerpoint/2010/main" val="33135856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DF1BED4-9CBA-45CD-91B4-13B28F3D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Электронное взаимодействие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9224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Электронное взаимодействие в ЕИС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201738"/>
            <a:ext cx="3184072" cy="4762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dirty="0"/>
              <a:t>Право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0" y="1914525"/>
            <a:ext cx="3860800" cy="40830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ru-RU" sz="2400" dirty="0"/>
              <a:t>Извещения и контракты с 2021 года</a:t>
            </a:r>
          </a:p>
          <a:p>
            <a:r>
              <a:rPr lang="ru-RU" sz="2400" dirty="0"/>
              <a:t>Закупки у единственного поставщика (кроме «с полки»)</a:t>
            </a:r>
          </a:p>
          <a:p>
            <a:r>
              <a:rPr lang="ru-RU" sz="2400" dirty="0"/>
              <a:t>Если в приёмочной комиссии есть НЕ сотрудник заказчика</a:t>
            </a:r>
          </a:p>
          <a:p>
            <a:r>
              <a:rPr lang="ru-RU" sz="2400" dirty="0" err="1"/>
              <a:t>П.п</a:t>
            </a:r>
            <a:r>
              <a:rPr lang="ru-RU" sz="2400" dirty="0"/>
              <a:t>. 2, 6, 17 ч. 1 ст. 93 (по желанию заказчика)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3543301" y="1201738"/>
            <a:ext cx="3657600" cy="5857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dirty="0"/>
              <a:t>Обязательно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3665764" y="2033984"/>
            <a:ext cx="3852863" cy="46370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400" dirty="0"/>
              <a:t>Электронный аукцион</a:t>
            </a:r>
          </a:p>
          <a:p>
            <a:r>
              <a:rPr lang="ru-RU" sz="2400" dirty="0"/>
              <a:t>Электронный запрос котировок</a:t>
            </a:r>
          </a:p>
          <a:p>
            <a:r>
              <a:rPr lang="ru-RU" sz="2400" dirty="0"/>
              <a:t>Электронный конкурс</a:t>
            </a:r>
          </a:p>
          <a:p>
            <a:r>
              <a:rPr lang="ru-RU" sz="2400" dirty="0"/>
              <a:t>закупка товара у ЕП «с полки» (</a:t>
            </a:r>
            <a:r>
              <a:rPr lang="ru-RU" sz="2400" dirty="0" err="1"/>
              <a:t>п.п</a:t>
            </a:r>
            <a:r>
              <a:rPr lang="ru-RU" sz="2400" dirty="0"/>
              <a:t>. 4-5 ст. 93 до 3 млн.)</a:t>
            </a:r>
          </a:p>
          <a:p>
            <a:r>
              <a:rPr lang="ru-RU" sz="2400" dirty="0"/>
              <a:t>Закрытые электронные аукцион, конкурс (кроме </a:t>
            </a:r>
            <a:r>
              <a:rPr lang="ru-RU" sz="2400" dirty="0" err="1"/>
              <a:t>п.п</a:t>
            </a:r>
            <a:r>
              <a:rPr lang="ru-RU" sz="2400" dirty="0"/>
              <a:t>. 1, 2, 5 ч. 11 ст. 24)</a:t>
            </a:r>
          </a:p>
          <a:p>
            <a:r>
              <a:rPr lang="ru-RU" sz="2400" dirty="0"/>
              <a:t>Закупки у ЕП по ПП 339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8017327" y="1175829"/>
            <a:ext cx="3657600" cy="586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prstClr val="black"/>
                </a:solidFill>
              </a:rPr>
              <a:t>Что</a:t>
            </a:r>
          </a:p>
        </p:txBody>
      </p:sp>
      <p:sp>
        <p:nvSpPr>
          <p:cNvPr id="8" name="Объект 5"/>
          <p:cNvSpPr txBox="1">
            <a:spLocks/>
          </p:cNvSpPr>
          <p:nvPr/>
        </p:nvSpPr>
        <p:spPr>
          <a:xfrm>
            <a:off x="8098971" y="1762637"/>
            <a:ext cx="3853543" cy="1723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Электронное актирование</a:t>
            </a:r>
          </a:p>
          <a:p>
            <a:r>
              <a:rPr lang="ru-RU" sz="2400" dirty="0">
                <a:solidFill>
                  <a:prstClr val="black"/>
                </a:solidFill>
              </a:rPr>
              <a:t>Односторонний отказ</a:t>
            </a:r>
          </a:p>
          <a:p>
            <a:r>
              <a:rPr lang="ru-RU" sz="2400" dirty="0">
                <a:solidFill>
                  <a:prstClr val="black"/>
                </a:solidFill>
              </a:rPr>
              <a:t>Изменение</a:t>
            </a:r>
          </a:p>
          <a:p>
            <a:r>
              <a:rPr lang="ru-RU" sz="2400" dirty="0">
                <a:solidFill>
                  <a:prstClr val="black"/>
                </a:solidFill>
              </a:rPr>
              <a:t>Претензионная работа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8098968" y="3486150"/>
            <a:ext cx="3657600" cy="586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prstClr val="black"/>
                </a:solidFill>
              </a:rPr>
              <a:t>Также</a:t>
            </a: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8098971" y="4097962"/>
            <a:ext cx="3853543" cy="2474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Направление в УФАС по РНП</a:t>
            </a:r>
          </a:p>
          <a:p>
            <a:r>
              <a:rPr lang="ru-RU" sz="2400" dirty="0">
                <a:solidFill>
                  <a:prstClr val="black"/>
                </a:solidFill>
              </a:rPr>
              <a:t>Согласование закупки с ЕП (если «торги» не состоялись)</a:t>
            </a:r>
          </a:p>
          <a:p>
            <a:r>
              <a:rPr lang="ru-RU" sz="2400" dirty="0">
                <a:solidFill>
                  <a:prstClr val="black"/>
                </a:solidFill>
              </a:rPr>
              <a:t>Обжалование</a:t>
            </a:r>
          </a:p>
        </p:txBody>
      </p:sp>
    </p:spTree>
    <p:extLst>
      <p:ext uri="{BB962C8B-B14F-4D97-AF65-F5344CB8AC3E}">
        <p14:creationId xmlns:p14="http://schemas.microsoft.com/office/powerpoint/2010/main" val="42350461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Электронные контракты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0218" y="1559379"/>
            <a:ext cx="11971564" cy="48822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закупка, жалоба – через ЕИС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Заключение контракта – через ЕИС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Акты приемки, счет на оплату – через ЕИС (но контрактом может быть предусмотрено </a:t>
            </a:r>
            <a:r>
              <a:rPr lang="ru-RU" altLang="ru-RU" sz="3200" u="sng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дополнительное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предоставление на бумаге или эл. почтой)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Претензии и ответ на претензии – через ЕИС</a:t>
            </a: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Изменение и расторжение контракта – через ЕИС</a:t>
            </a:r>
          </a:p>
          <a:p>
            <a:pPr marL="0" indent="0"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Если не через ЕИС – «не считается»</a:t>
            </a:r>
          </a:p>
          <a:p>
            <a:pPr marL="0" indent="0"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993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C9C3CB2-A361-4282-AEB2-FF2A3DC3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Сложные моменты и пути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48794721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Сложности и проблемы в закупках: этапы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4294967295"/>
          </p:nvPr>
        </p:nvSpPr>
        <p:spPr>
          <a:xfrm>
            <a:off x="449263" y="1355725"/>
            <a:ext cx="11742737" cy="53990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Анализ документов закупки, подготовка и подача заявки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Отклонение заявки, жалобы в УФАС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Заключение контракта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Исполнение контракта: просрочки, отсутствие товара, «плохой» контракт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Противодействие заказчика: не предоставляет документы, место работ, необоснованный отказ в приемке, нет оплаты, невозврат ОИК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Претензионная работа, неустойка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Расторжение контракта и включение в РНП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Судебное обжалование</a:t>
            </a:r>
          </a:p>
        </p:txBody>
      </p:sp>
    </p:spTree>
    <p:extLst>
      <p:ext uri="{BB962C8B-B14F-4D97-AF65-F5344CB8AC3E}">
        <p14:creationId xmlns:p14="http://schemas.microsoft.com/office/powerpoint/2010/main" val="38062753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делать с нарушениями?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39" name="Объект 2"/>
          <p:cNvSpPr>
            <a:spLocks noGrp="1"/>
          </p:cNvSpPr>
          <p:nvPr>
            <p:ph idx="4294967295"/>
          </p:nvPr>
        </p:nvSpPr>
        <p:spPr>
          <a:xfrm>
            <a:off x="433388" y="1709738"/>
            <a:ext cx="11758612" cy="48545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spcBef>
                <a:spcPts val="450"/>
              </a:spcBef>
              <a:buAutoNum type="arabicPeriod"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Понять и простить </a:t>
            </a:r>
          </a:p>
          <a:p>
            <a:pPr marL="514350" indent="-514350">
              <a:spcBef>
                <a:spcPts val="450"/>
              </a:spcBef>
              <a:buAutoNum type="arabicPeriod"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Игнорировать и подать заявку (</a:t>
            </a:r>
            <a:r>
              <a:rPr lang="ru-RU" alt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НО!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есть шанс отмены закупки, даже в случае победы)</a:t>
            </a:r>
          </a:p>
          <a:p>
            <a:pPr marL="514350" indent="-514350">
              <a:spcBef>
                <a:spcPts val="450"/>
              </a:spcBef>
              <a:buAutoNum type="arabicPeriod"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Подать заказчику запрос разъяснений, в котором намекнуть на необходимость устранения нарушения (он может проигнорировать)</a:t>
            </a:r>
          </a:p>
          <a:p>
            <a:pPr marL="514350" indent="-514350">
              <a:spcBef>
                <a:spcPts val="450"/>
              </a:spcBef>
              <a:buAutoNum type="arabicPeriod"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Подать жалобу в УФАС</a:t>
            </a:r>
          </a:p>
          <a:p>
            <a:pPr marL="514350" indent="-514350">
              <a:spcBef>
                <a:spcPts val="450"/>
              </a:spcBef>
              <a:buAutoNum type="arabicPeriod"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Подать обращение в иной контрольный орган</a:t>
            </a:r>
          </a:p>
        </p:txBody>
      </p:sp>
    </p:spTree>
    <p:extLst>
      <p:ext uri="{BB962C8B-B14F-4D97-AF65-F5344CB8AC3E}">
        <p14:creationId xmlns:p14="http://schemas.microsoft.com/office/powerpoint/2010/main" val="39316639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заказчика</a:t>
            </a:r>
            <a:endParaRPr lang="ru-RU" altLang="ru-RU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2771" y="1619306"/>
            <a:ext cx="11201400" cy="50498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sz="3200" b="1" dirty="0"/>
              <a:t>1. Картотека арбитражных дел - kad.arbitr.ru и база арбитражных решений - ras.arbitr.ru (поиск по тексту)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200" dirty="0"/>
              <a:t>Типичность поведения – платит или нет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200" dirty="0"/>
              <a:t>Кто с ним судится и по какому вопросу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sz="3200" b="1" dirty="0"/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200" b="1" dirty="0"/>
              <a:t>2. Сайт закупок - http://zakupki.gov.ru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200" dirty="0"/>
              <a:t>Кто побеждает регулярно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200" dirty="0"/>
              <a:t>Наличие и суть жалоб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3200" dirty="0"/>
              <a:t>Результаты проверок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9089282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Органы и виды контроля по 44-ФЗ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2275" y="1493838"/>
            <a:ext cx="11347450" cy="50514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Органы контроля в сфере закупок (3 </a:t>
            </a:r>
            <a:r>
              <a:rPr lang="ru-RU" altLang="ru-RU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</a:t>
            </a: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Внутренний гос./</a:t>
            </a:r>
            <a:r>
              <a:rPr lang="ru-RU" altLang="ru-RU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фин.контроль</a:t>
            </a: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(ч. 8 ст. 99) (3 </a:t>
            </a:r>
            <a:r>
              <a:rPr lang="ru-RU" altLang="ru-RU" sz="2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</a:t>
            </a: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+ контроль контролёров со стороны ФК)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Ведомственный контроль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latin typeface="Arial" panose="020B0604020202020204" pitchFamily="34" charset="0"/>
                <a:cs typeface="Arial" panose="020B0604020202020204" pitchFamily="34" charset="0"/>
              </a:rPr>
              <a:t>4. Органы, осуществляющие правоприменительные функции по казначейскому обслуживанию исполнения бюджетов, органы гос. внебюджетных фондов (ч. 5 и ч. 5.1 ст. 99)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Контроль со стороны заказчика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Общественный контроль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altLang="ru-RU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Гособоронзаказ</a:t>
            </a:r>
            <a:r>
              <a:rPr lang="ru-RU" altLang="ru-RU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«Другой» контроль (прокуратура, МВД и др.)</a:t>
            </a:r>
          </a:p>
          <a:p>
            <a:pPr>
              <a:spcBef>
                <a:spcPct val="0"/>
              </a:spcBef>
            </a:pPr>
            <a:r>
              <a:rPr lang="ru-RU" altLang="ru-RU" sz="27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Аудит (счетная палата)</a:t>
            </a:r>
          </a:p>
        </p:txBody>
      </p:sp>
    </p:spTree>
    <p:extLst>
      <p:ext uri="{BB962C8B-B14F-4D97-AF65-F5344CB8AC3E}">
        <p14:creationId xmlns:p14="http://schemas.microsoft.com/office/powerpoint/2010/main" val="134446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Бесплатный поиск в ЕИС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6" y="981075"/>
            <a:ext cx="1103947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308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Полномочия контролёров по 44-ФЗ</a:t>
            </a:r>
          </a:p>
        </p:txBody>
      </p:sp>
      <p:sp>
        <p:nvSpPr>
          <p:cNvPr id="46083" name="Объект 2"/>
          <p:cNvSpPr>
            <a:spLocks noGrp="1"/>
          </p:cNvSpPr>
          <p:nvPr>
            <p:ph idx="4294967295"/>
          </p:nvPr>
        </p:nvSpPr>
        <p:spPr>
          <a:xfrm>
            <a:off x="0" y="1419225"/>
            <a:ext cx="3673475" cy="5230813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12700">
              <a:lnSpc>
                <a:spcPct val="80000"/>
              </a:lnSpc>
              <a:buNone/>
            </a:pPr>
            <a:r>
              <a:rPr lang="ru-RU" altLang="ru-RU" sz="2600" b="1" dirty="0"/>
              <a:t>Ч. 3 ст. 99 – «УФАС»:</a:t>
            </a:r>
          </a:p>
          <a:p>
            <a:pPr indent="12700">
              <a:lnSpc>
                <a:spcPct val="80000"/>
              </a:lnSpc>
              <a:buNone/>
            </a:pPr>
            <a:r>
              <a:rPr lang="ru-RU" altLang="ru-RU" sz="2600" dirty="0"/>
              <a:t>ПП 1576 – порядок плановых и внеплановых проверок</a:t>
            </a:r>
          </a:p>
          <a:p>
            <a:pPr indent="12700">
              <a:lnSpc>
                <a:spcPct val="80000"/>
              </a:lnSpc>
              <a:buNone/>
            </a:pPr>
            <a:r>
              <a:rPr lang="ru-RU" altLang="ru-RU" sz="2600" dirty="0"/>
              <a:t>Проверяют всё, </a:t>
            </a:r>
            <a:r>
              <a:rPr lang="ru-RU" altLang="ru-RU" sz="2600" b="1" dirty="0"/>
              <a:t>кроме</a:t>
            </a:r>
            <a:r>
              <a:rPr lang="ru-RU" altLang="ru-RU" sz="2600" dirty="0"/>
              <a:t> ч. 5 и ч. 8 ст. 99 </a:t>
            </a:r>
            <a:r>
              <a:rPr lang="ru-RU" altLang="ru-RU" sz="2600" dirty="0">
                <a:sym typeface="Wingdings" panose="05000000000000000000" pitchFamily="2" charset="2"/>
              </a:rPr>
              <a:t></a:t>
            </a:r>
          </a:p>
          <a:p>
            <a:pPr indent="12700">
              <a:lnSpc>
                <a:spcPct val="80000"/>
              </a:lnSpc>
              <a:buNone/>
            </a:pPr>
            <a:r>
              <a:rPr lang="ru-RU" altLang="ru-RU" sz="2600" dirty="0"/>
              <a:t>Обязаны размещать информацию о проверках в ЕИС - ПП 60 от 27.01.2022</a:t>
            </a:r>
          </a:p>
          <a:p>
            <a:pPr indent="12700">
              <a:lnSpc>
                <a:spcPct val="80000"/>
              </a:lnSpc>
              <a:buNone/>
            </a:pPr>
            <a:endParaRPr lang="ru-RU" altLang="ru-RU" sz="2600" dirty="0">
              <a:solidFill>
                <a:srgbClr val="FF000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06254" y="1419727"/>
            <a:ext cx="3826042" cy="5229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b="1" dirty="0">
                <a:solidFill>
                  <a:prstClr val="black"/>
                </a:solidFill>
              </a:rPr>
              <a:t>Ч. 5 ст. 99 – «ФК»: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</a:rPr>
              <a:t>Не проводят плановых и внеплановых проверок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</a:rPr>
              <a:t>ПП 1367 – проверка ИКЗ и ОФО в ПГ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</a:rPr>
              <a:t>ПП 1193 – проверка проектов контрактов с ЕП (некоторых)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</a:rPr>
              <a:t>Ст. 103, ПП 60 – проверка сведений в реестре контрактов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</a:rPr>
              <a:t>Риск-мониторинг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732296" y="1419727"/>
            <a:ext cx="4114799" cy="5229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b="1" dirty="0">
                <a:solidFill>
                  <a:prstClr val="black"/>
                </a:solidFill>
              </a:rPr>
              <a:t>Ч. 8 ст. 99 – «ВФК»: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  <a:cs typeface="Arial" panose="020B0604020202020204" pitchFamily="34" charset="0"/>
              </a:rPr>
              <a:t>Проверки: 1) нормирование закупок; 2) обоснование НМЦК и ЦК; 3) соблюдение требований к исполнению, изменению контракта;  4) соответствие использования поставленного ТРУ целям осуществления закупки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 dirty="0">
                <a:solidFill>
                  <a:prstClr val="black"/>
                </a:solidFill>
              </a:rPr>
              <a:t>+ ст. 269.1 и 269.2 БК</a:t>
            </a:r>
          </a:p>
          <a:p>
            <a:pPr indent="127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u-RU" altLang="ru-RU" sz="2600">
                <a:solidFill>
                  <a:prstClr val="black"/>
                </a:solidFill>
              </a:rPr>
              <a:t>+ несколько ПП</a:t>
            </a:r>
            <a:endParaRPr lang="ru-RU" altLang="ru-RU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821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3800" b="1" dirty="0"/>
              <a:t>Возможности оспаривания действий заказчиков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95275" y="1836964"/>
            <a:ext cx="11601450" cy="454183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dirty="0"/>
              <a:t>	1. Обжалование в контрольный орган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dirty="0"/>
              <a:t>	2. Обращение о внеплановой проверке в контрольный орган (КО)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dirty="0"/>
              <a:t>	3. Исковое заявление в суд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200" dirty="0"/>
              <a:t>	4. Обращение (жалоба) в прокуратуру или иные органы (ВФК, СК, ФСБ, МВД и т.д.)</a:t>
            </a:r>
          </a:p>
        </p:txBody>
      </p:sp>
    </p:spTree>
    <p:extLst>
      <p:ext uri="{BB962C8B-B14F-4D97-AF65-F5344CB8AC3E}">
        <p14:creationId xmlns:p14="http://schemas.microsoft.com/office/powerpoint/2010/main" val="621523413"/>
      </p:ext>
    </p:extLst>
  </p:cSld>
  <p:clrMapOvr>
    <a:masterClrMapping/>
  </p:clrMapOvr>
  <p:transition spd="med">
    <p:blinds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/>
              <a:t>Жалоба в </a:t>
            </a:r>
            <a:r>
              <a:rPr lang="ru-RU" altLang="ru-RU" b="1" dirty="0" err="1"/>
              <a:t>уфас</a:t>
            </a:r>
            <a:endParaRPr lang="ru-RU" altLang="ru-RU" b="1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7037" y="1246173"/>
            <a:ext cx="11466414" cy="5422971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3200" dirty="0"/>
              <a:t>Подаётся только через ЕИС</a:t>
            </a:r>
          </a:p>
          <a:p>
            <a:pPr eaLnBrk="1" hangingPunct="1"/>
            <a:r>
              <a:rPr lang="ru-RU" altLang="ru-RU" sz="3200" dirty="0"/>
              <a:t>Указываем: 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Реквизиты заказчика или ФИО членов комиссии (если жалоба на комиссию)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Реквизиты свои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Указание на закупку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Доводы жалобы (что нарушено, действия или бездействия)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Нарушенные нормы закона, НПА или документов закупки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596675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/>
              <a:t>Рассмотрение жалобы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7037" y="1327094"/>
            <a:ext cx="11466414" cy="534205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3200" dirty="0"/>
              <a:t>Обычно онлайн, но </a:t>
            </a:r>
            <a:r>
              <a:rPr lang="ru-RU" altLang="ru-RU" sz="3200" dirty="0" err="1"/>
              <a:t>м.б.</a:t>
            </a:r>
            <a:r>
              <a:rPr lang="ru-RU" altLang="ru-RU" sz="3200" dirty="0"/>
              <a:t> и оффлайн</a:t>
            </a:r>
          </a:p>
          <a:p>
            <a:pPr eaLnBrk="1" hangingPunct="1"/>
            <a:r>
              <a:rPr lang="ru-RU" altLang="ru-RU" sz="3200" dirty="0"/>
              <a:t>Этапы рассмотрения: 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Представление ситуации, сторон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Заслушиваются доводы заявителя, вопросы ему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Заслушиваются доводы заказчика, вопросы ему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Дополнительные вопросы и доводы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В закрытом заседании выносится решение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Озвучивается резолютивная часть решения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В 3 раб. дня изготавливается и направляется сторонам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859046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/>
              <a:t>Внеплановая проверка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7037" y="1327094"/>
            <a:ext cx="11466414" cy="534205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3200" dirty="0"/>
              <a:t>Подача жалобы – только до окончания срока подачи заявок или до заключения контракта и только через ЕИС </a:t>
            </a:r>
          </a:p>
          <a:p>
            <a:pPr eaLnBrk="1" hangingPunct="1"/>
            <a:r>
              <a:rPr lang="ru-RU" altLang="ru-RU" sz="3200" dirty="0"/>
              <a:t>Внеплановая проверка: 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Можно жаловаться на любые моменты в течении 3 лет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Подавать обращение можно любым способом (на бумаге, электронной почтой)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Рассмотрение – 15 </a:t>
            </a:r>
            <a:r>
              <a:rPr lang="ru-RU" altLang="ru-RU" sz="3200" dirty="0" err="1"/>
              <a:t>р.д</a:t>
            </a:r>
            <a:r>
              <a:rPr lang="ru-RU" altLang="ru-RU" sz="3200" dirty="0"/>
              <a:t>.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По итогу признание нарушения или отсутствия нарушения</a:t>
            </a:r>
          </a:p>
          <a:p>
            <a:pPr eaLnBrk="1" hangingPunct="1">
              <a:buFontTx/>
              <a:buChar char="-"/>
            </a:pPr>
            <a:r>
              <a:rPr lang="ru-RU" altLang="ru-RU" sz="3200" dirty="0"/>
              <a:t>Решение УФАС можно использовать для суда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8955663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b="1" dirty="0"/>
              <a:t>Два типа нарушений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795463"/>
            <a:ext cx="10515600" cy="484346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sz="3200" dirty="0">
                <a:solidFill>
                  <a:srgbClr val="0000FF"/>
                </a:solidFill>
              </a:rPr>
              <a:t>1. </a:t>
            </a:r>
            <a:r>
              <a:rPr lang="ru-RU" altLang="ru-RU" sz="3200" b="1" dirty="0"/>
              <a:t>Нарушение формальных норм закона </a:t>
            </a:r>
            <a:r>
              <a:rPr lang="ru-RU" altLang="ru-RU" sz="3200" dirty="0"/>
              <a:t>(доказывания особо не требует, надо ссылаться на нормы НПА)</a:t>
            </a:r>
          </a:p>
          <a:p>
            <a:pPr eaLnBrk="1" hangingPunct="1"/>
            <a:endParaRPr lang="ru-RU" altLang="ru-RU" sz="3200" dirty="0"/>
          </a:p>
          <a:p>
            <a:pPr eaLnBrk="1" hangingPunct="1"/>
            <a:r>
              <a:rPr lang="ru-RU" altLang="ru-RU" sz="3200" dirty="0">
                <a:solidFill>
                  <a:srgbClr val="0000FF"/>
                </a:solidFill>
              </a:rPr>
              <a:t>2.</a:t>
            </a:r>
            <a:r>
              <a:rPr lang="ru-RU" altLang="ru-RU" sz="3200" dirty="0"/>
              <a:t> </a:t>
            </a:r>
            <a:r>
              <a:rPr lang="ru-RU" altLang="ru-RU" sz="3200" b="1" dirty="0"/>
              <a:t>Ограничение конкуренции </a:t>
            </a:r>
            <a:r>
              <a:rPr lang="ru-RU" altLang="ru-RU" sz="3200" dirty="0"/>
              <a:t>(заявитель доказывает ограничение, заказчик доказывает отсутствие ограничения или обоснованное ограничение)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92719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Проблемы при исполнении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2925" y="1401763"/>
            <a:ext cx="11649075" cy="53546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СРАЗУ!!!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Пишите заказчику письма</a:t>
            </a:r>
          </a:p>
          <a:p>
            <a:pPr>
              <a:spcBef>
                <a:spcPts val="600"/>
              </a:spcBef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Доказывайте свою правоту ссылками, документами, приложениями, СМИ</a:t>
            </a:r>
          </a:p>
          <a:p>
            <a:pPr>
              <a:spcBef>
                <a:spcPts val="600"/>
              </a:spcBef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Если поговорили по телефону – продублируйте письмом основные тезисы</a:t>
            </a:r>
          </a:p>
          <a:p>
            <a:pPr>
              <a:spcBef>
                <a:spcPts val="60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заключен контракт с «не своим» поставщиком. Товар под санкциями, логистика долгая, в наличии нет. Заказчик присылает заявку – срок поставки 5 дней. Поставщик пишет 3 письма: о просрочке из-за санкций, обоснование санкций, переписка с дилерами, предложение аналогов. Заказчик молчит, спустя 5 дней – претензия и новый срок 5 дней – поставщик опять пишет письма. Заказчик молчит и спустя 5 дней расторгает контракт. </a:t>
            </a:r>
            <a:b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 РНП не включили, т.к. поставщик предпринимал меры.</a:t>
            </a:r>
          </a:p>
          <a:p>
            <a:pPr>
              <a:spcBef>
                <a:spcPts val="60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430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Отказ в приёмке или новые требования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5481" y="1525644"/>
            <a:ext cx="11282362" cy="51435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Просто пример в цифрах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юриста/специалиста на стадии «я, кажется, не смогу исполнить договор» или «кажется, заказчик начал требовать странного» = 5 000 руб., шансы 90%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юриста/специалиста на стадии претензии от заказчика = 10 000 руб., шансы 80%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юриста/специалиста на стадии рассмотрения в УФАС (РНП) = 20 000 руб., шансы 60%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юриста/специалиста на стадии суда 1 инстанции = 50 000 руб., шансы 50%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юриста/специалиста на стадии суда 2+ инстанции = 100 000 руб., шансы 20%</a:t>
            </a:r>
          </a:p>
          <a:p>
            <a:pPr>
              <a:buFontTx/>
              <a:buChar char="-"/>
            </a:pPr>
            <a:endParaRPr lang="ru-RU" alt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06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Досудебный (претензионный) порядок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4294967295"/>
          </p:nvPr>
        </p:nvSpPr>
        <p:spPr>
          <a:xfrm>
            <a:off x="463062" y="1634898"/>
            <a:ext cx="11477625" cy="49149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Типовое условие договора:</a:t>
            </a:r>
          </a:p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12.1. В случае возникновения любых противоречий, претензий и разногласий, а также споров, связанных с исполнением настоящего договора, Стороны предпринимают усилия для урегулирования таких противоречий, претензий и разногласий в добровольном порядке.</a:t>
            </a:r>
          </a:p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12.2. В случае невыполнения Сторонами своих обязательств и не достижения взаимного согласия споры по настоящему договору разрешаются в Арбитражном суде … региона.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Пункт 8 ч. 2 ст. 125 АПК РФ:</a:t>
            </a:r>
          </a:p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В исковом заявлении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должны быть указаны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сведения о соблюдении истцом претензионного или иного досудебного порядка, если он предусмотрен федеральным законом </a:t>
            </a:r>
            <a:r>
              <a:rPr lang="ru-RU" altLang="ru-RU" sz="2400" u="sng" dirty="0">
                <a:latin typeface="Arial" panose="020B0604020202020204" pitchFamily="34" charset="0"/>
                <a:cs typeface="Arial" panose="020B0604020202020204" pitchFamily="34" charset="0"/>
              </a:rPr>
              <a:t>или договором</a:t>
            </a:r>
          </a:p>
        </p:txBody>
      </p:sp>
    </p:spTree>
    <p:extLst>
      <p:ext uri="{BB962C8B-B14F-4D97-AF65-F5344CB8AC3E}">
        <p14:creationId xmlns:p14="http://schemas.microsoft.com/office/powerpoint/2010/main" val="16065004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Что должно быть в претензии</a:t>
            </a:r>
          </a:p>
        </p:txBody>
      </p:sp>
      <p:sp>
        <p:nvSpPr>
          <p:cNvPr id="39939" name="Объект 2"/>
          <p:cNvSpPr>
            <a:spLocks noGrp="1"/>
          </p:cNvSpPr>
          <p:nvPr>
            <p:ph idx="4294967295"/>
          </p:nvPr>
        </p:nvSpPr>
        <p:spPr>
          <a:xfrm>
            <a:off x="463062" y="1387531"/>
            <a:ext cx="11382375" cy="52816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1. Реквизиты сторон и договора</a:t>
            </a:r>
          </a:p>
          <a:p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2. Описание нарушения: 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со ссылкой на положения договора и законодательства, с указанием (приложением) документов, фиксирующих факт нарушения</a:t>
            </a:r>
          </a:p>
          <a:p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3. Требование: 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об устранении нарушения или иных действиях, со ссылкой на положения договора и/или законодательства</a:t>
            </a:r>
          </a:p>
          <a:p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4. Срок устранения нарушения или совершения иных действий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: согласно договору, ГК РФ или разумный срок</a:t>
            </a:r>
          </a:p>
        </p:txBody>
      </p:sp>
    </p:spTree>
    <p:extLst>
      <p:ext uri="{BB962C8B-B14F-4D97-AF65-F5344CB8AC3E}">
        <p14:creationId xmlns:p14="http://schemas.microsoft.com/office/powerpoint/2010/main" val="237843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Бесплатный поиск в ЕИС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0" y="1019175"/>
            <a:ext cx="110394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484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Права поставщика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7487" y="1468494"/>
            <a:ext cx="11757025" cy="520065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направить претензию и потребовать скорейшего перечисления денег;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приостановить работу, если перечисление денег, с которым опаздывает заказчик, является промежуточным. Претензию в таком случае направить все равно необходимо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расторгнуть договор по его условиям или по ГК РФ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обратиться в суд, если предпринятые меры не помогли получить деньги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взыскать пеню по договору или требовать уплаты процентов  за пользование денежными средствами на основании ст. 395 ГК РФ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обратиться в прокуратуру или УФАС для привлечения заказчика к ответственности по КоАП</a:t>
            </a:r>
          </a:p>
        </p:txBody>
      </p:sp>
    </p:spTree>
    <p:extLst>
      <p:ext uri="{BB962C8B-B14F-4D97-AF65-F5344CB8AC3E}">
        <p14:creationId xmlns:p14="http://schemas.microsoft.com/office/powerpoint/2010/main" val="39051715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Если неоплата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1462" y="1401763"/>
            <a:ext cx="11649075" cy="535463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Прокуратура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– ей положено защищать поставщиков в случаях неоплаты, посмотрите на сайте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Ген.прокуратуры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раздел новости – почти каждый день новость типа «благодаря вмешательству прокуратуры ликвидирована задолженность по контрактам…»: https://genproc.gov.ru/ Лучше писать в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Ген.прокуратуру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, а в местную в копии, т.к. местные часто ленятся.</a:t>
            </a:r>
          </a:p>
          <a:p>
            <a:pPr>
              <a:spcBef>
                <a:spcPts val="6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Общественные организации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например, ОНФ «За честные закупки» http://zachestnyezakupki.onf.ru/ - не всегда помогает, но может помочь</a:t>
            </a:r>
          </a:p>
          <a:p>
            <a:pPr>
              <a:spcBef>
                <a:spcPts val="6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Предпринимательская организация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например, «Опора России» http://opora.ru/ - аналогично пункту выше, но помогает обычно только своим членам</a:t>
            </a:r>
          </a:p>
          <a:p>
            <a:pPr>
              <a:spcBef>
                <a:spcPts val="6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Обращение к региональному уполномоченному по защите прав предпринимателей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- http://ombudsmanbiz.ru/ - часто он влияет на оплату</a:t>
            </a:r>
          </a:p>
          <a:p>
            <a:pPr>
              <a:spcBef>
                <a:spcPts val="6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Жалоба вышестоящему органу заказчика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(у каждого заказчика свой) – часто он не знает, как «экономит» </a:t>
            </a:r>
            <a:r>
              <a:rPr lang="ru-RU" alt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подвед</a:t>
            </a: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alt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Обращение о внеплановой проверке в УФАС 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– те вправе возбуждать и рассматривать дела по КоАП – за нарушение заказчиком сроков оплаты</a:t>
            </a:r>
          </a:p>
        </p:txBody>
      </p:sp>
    </p:spTree>
    <p:extLst>
      <p:ext uri="{BB962C8B-B14F-4D97-AF65-F5344CB8AC3E}">
        <p14:creationId xmlns:p14="http://schemas.microsoft.com/office/powerpoint/2010/main" val="18896667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 РНП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4294967295"/>
          </p:nvPr>
        </p:nvSpPr>
        <p:spPr>
          <a:xfrm>
            <a:off x="463062" y="1412195"/>
            <a:ext cx="11364912" cy="50911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Нет никаких чётких правил по рассмотрению ситуаций в связи с уклонением или неисполнением</a:t>
            </a:r>
          </a:p>
          <a:p>
            <a:pPr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Разные люди в составе комиссии УФАС могут принимать разные решение</a:t>
            </a:r>
          </a:p>
          <a:p>
            <a:pPr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Поставщик не может ознакомиться с документами заказчика</a:t>
            </a:r>
          </a:p>
          <a:p>
            <a:pPr marL="0" indent="0">
              <a:buNone/>
              <a:defRPr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Пример: </a:t>
            </a:r>
          </a:p>
          <a:p>
            <a:pPr>
              <a:buFontTx/>
              <a:buChar char="-"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Контракт № 1 – контракт содержит условие о примерном объёме, поставщик указывает, что не может выполнить неизвестный объём, УФАС отказывает во включении в РНП, суд выигран</a:t>
            </a:r>
          </a:p>
          <a:p>
            <a:pPr>
              <a:buFontTx/>
              <a:buChar char="-"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Контракт № 2 – тот же заказчик и тот же УФАС, подобный контракт, аналогичная ситуация, но другой исполнитель – его включают в РНП</a:t>
            </a:r>
          </a:p>
        </p:txBody>
      </p:sp>
    </p:spTree>
    <p:extLst>
      <p:ext uri="{BB962C8B-B14F-4D97-AF65-F5344CB8AC3E}">
        <p14:creationId xmlns:p14="http://schemas.microsoft.com/office/powerpoint/2010/main" val="339156304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Проверка ФАС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4294967295"/>
          </p:nvPr>
        </p:nvSpPr>
        <p:spPr>
          <a:xfrm>
            <a:off x="340519" y="1330779"/>
            <a:ext cx="11510962" cy="5249863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ФАС России вправе проводить внеплановую проверку действий территориального органа в части включения информации об участнике закупки или о поставщике (подрядчике, исполнителе) в реестр недобросовестных поставщиков (например, Решение ФАС России от 09 августа 2022 года по делу №22/44/104/РНП8 (закупка №0167300000522000313), Определение Верховного суда РФ от 25 сентября 2023 года №305-ЭС23-17220 по делу № А40-205883/2022)</a:t>
            </a:r>
          </a:p>
          <a:p>
            <a:pPr marL="0" indent="0"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https://gkgz.ru/tsentralnyj-apparat-fas-rossii-vprave-peresmatrivat-resheniya-territorialnyh-organov-o-vklyuchenii-ili-isklyuchenii-postavshhikov-iz-rnp/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Но есть практика, что отказываются</a:t>
            </a:r>
          </a:p>
        </p:txBody>
      </p:sp>
    </p:spTree>
    <p:extLst>
      <p:ext uri="{BB962C8B-B14F-4D97-AF65-F5344CB8AC3E}">
        <p14:creationId xmlns:p14="http://schemas.microsoft.com/office/powerpoint/2010/main" val="23942091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63062" y="188855"/>
            <a:ext cx="8835174" cy="165627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Заказчик начал процедуру одностороннего расторжения. Что делать? 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4294967295"/>
          </p:nvPr>
        </p:nvSpPr>
        <p:spPr>
          <a:xfrm>
            <a:off x="279853" y="1944688"/>
            <a:ext cx="11757025" cy="48069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действия необходимо было осуществить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расторжения контракта: уведомление о «форс-мажоре», предложения замены и т.д.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Но!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Не всё потеряно – заказчик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обязан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дать поставщику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10 дней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 добровольное устранение нарушения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Если поставщик нарушение устранил – заказчик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обязан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отменить решение об одностороннем отказе от исполнения контракта </a:t>
            </a:r>
            <a:endParaRPr lang="ru-RU" altLang="ru-R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9018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Действия до расторжения (пример)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4294967295"/>
          </p:nvPr>
        </p:nvSpPr>
        <p:spPr>
          <a:xfrm>
            <a:off x="310244" y="1502229"/>
            <a:ext cx="11609614" cy="49906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 ООО «___» и заказчиком ____заключен контракт № ___на поставку ___ (далее – Контракт).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основании п. 2.3. Контракта «при исполнении контракта по согласованию Заказчика с Поставщиком (п. 9.3. контракта) допускается поставка товара, качество, технические и функциональные характеристики (потребительские свойства) которого являются улучшенными по сравнению с качеством и соответствующими техническими и функциональными характеристиками, указанными в контракте».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Соответствующая норма предусмотрена также ч. 7 ст. 95 Закона № 44-ФЗ «О контрактной системе…».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учётом изложенного и на основании п. 9.3. Контракта предлагаю заключить дополнительное соглашение к Контракту на поставку товара улучшенного качества в части ____, что положительно влияет на прочность и износостойкость изделия.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Данное изменение Контракта не повлечёт дополнительного расходования бюджетных средств, полностью соответствует требованиям законодательства и условиям Контракта, отвечает интересам Заказчика.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Подтверждением улучшенного качества является Акт экспертного исследования (товароведческая экспертиза) № ___ от 27.11.2024, подтверждением отсутствия юридических рисков является Заключение специалиста № ____ от 28.11.2024.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Приложение: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Акт экспертного исследования (товароведческая экспертиза) № ___ от 27.11.2024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Заключение специалиста № ___ от 28.11.2024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Дополнительное соглашение (проект)</a:t>
            </a:r>
          </a:p>
        </p:txBody>
      </p:sp>
    </p:spTree>
    <p:extLst>
      <p:ext uri="{BB962C8B-B14F-4D97-AF65-F5344CB8AC3E}">
        <p14:creationId xmlns:p14="http://schemas.microsoft.com/office/powerpoint/2010/main" val="100820492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Пример необоснованного расторжения</a:t>
            </a:r>
          </a:p>
        </p:txBody>
      </p:sp>
      <p:sp>
        <p:nvSpPr>
          <p:cNvPr id="68611" name="Объект 2"/>
          <p:cNvSpPr>
            <a:spLocks noGrp="1"/>
          </p:cNvSpPr>
          <p:nvPr>
            <p:ph idx="4294967295"/>
          </p:nvPr>
        </p:nvSpPr>
        <p:spPr>
          <a:xfrm>
            <a:off x="300037" y="1404711"/>
            <a:ext cx="11591925" cy="51181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Между заказчиком и исполнителем был заключен договор на оказание услуг по обследованию объектов медицинских организаций. Заказчик принял решение об одностороннем отказе от исполнения договора в связи с невыполнением исполнителем работ в установленный срок, а также нарушением качества их выполнения и уведомил об этом исполнителя. </a:t>
            </a:r>
          </a:p>
          <a:p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Исполнитель не согласился с решением заказчика. По его мнению при заключении и исполнении договора заказчик действовал недобросовестно, неоднократно препятствовал исполнителю исполнить надлежащим образом договор. Он указал также, что им были оказаны услуги в полном объеме в соответствии с требованиями законодательства и условий договора.</a:t>
            </a:r>
          </a:p>
          <a:p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Комиссия УФАС не включила сведения об исполнителе в РНП, поскольку не нашла доказательств недобросовестного характера поведения исполнителя. </a:t>
            </a:r>
          </a:p>
          <a:p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Суд обязал заказчика оплатить исполнителю стоимость выполненных работ в сумме, определенной в экспертном заключении.</a:t>
            </a:r>
          </a:p>
          <a:p>
            <a:pPr marL="0" indent="0">
              <a:buNone/>
            </a:pPr>
            <a:r>
              <a:rPr lang="ru-RU" alt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Двадцать первого арбитражного апелляционного суда от 23 сентября 2022 г. N 21АП-2846/22 по делу N А84-1407/2021</a:t>
            </a:r>
          </a:p>
        </p:txBody>
      </p:sp>
    </p:spTree>
    <p:extLst>
      <p:ext uri="{BB962C8B-B14F-4D97-AF65-F5344CB8AC3E}">
        <p14:creationId xmlns:p14="http://schemas.microsoft.com/office/powerpoint/2010/main" val="9888725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«Я не уклонялся от заключения / исполнения контракта»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657350"/>
            <a:ext cx="11526837" cy="48355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Доказательства: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Договоры субподряда на исполнение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Договоры на поставку материалов для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Оплата по ТРУ для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Предварительные договоры для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Переписка о будущем исполнении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Акты о выезде на место исполнения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Сметы, расчёты для исполнения контракта</a:t>
            </a:r>
          </a:p>
          <a:p>
            <a:pPr eaLnBrk="1" hangingPunct="1">
              <a:defRPr/>
            </a:pP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т.п. </a:t>
            </a:r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свидетельствующие о желании и </a:t>
            </a:r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действиях</a:t>
            </a: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началу исполнения контракта</a:t>
            </a:r>
          </a:p>
        </p:txBody>
      </p:sp>
    </p:spTree>
    <p:extLst>
      <p:ext uri="{BB962C8B-B14F-4D97-AF65-F5344CB8AC3E}">
        <p14:creationId xmlns:p14="http://schemas.microsoft.com/office/powerpoint/2010/main" val="14640583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>
                <a:latin typeface="Arial" panose="020B0604020202020204" pitchFamily="34" charset="0"/>
                <a:cs typeface="Arial" panose="020B0604020202020204" pitchFamily="34" charset="0"/>
              </a:rPr>
              <a:t>«Я хороший поставщик»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6571" y="1651000"/>
            <a:ext cx="11277600" cy="4940300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Доказательства: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Ранее заключенные и исполненные контракты – ссылки на реестр контрактов в ЕИС и распечатки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Ранее заключенные и исполненные (желательно без неустоек) гражданско-правовые договоры (копии)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Акты выполненных работ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Благодарственные письма, отзывы, грамоты</a:t>
            </a:r>
          </a:p>
          <a:p>
            <a:pPr eaLnBrk="1" hangingPunct="1">
              <a:defRPr/>
            </a:pP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т.п. </a:t>
            </a:r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свидетельствующие о </a:t>
            </a:r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ранее</a:t>
            </a: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поставленных, выполненных, исполненных ТРУ. </a:t>
            </a:r>
          </a:p>
          <a:p>
            <a:pPr eaLnBrk="1" hangingPunct="1">
              <a:defRPr/>
            </a:pP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Идеально: по аналогичным ТРУ, как в контракте и без неустоек.</a:t>
            </a:r>
          </a:p>
          <a:p>
            <a:pPr eaLnBrk="1" hangingPunct="1">
              <a:defRPr/>
            </a:pPr>
            <a:endParaRPr lang="ru-RU" altLang="ru-RU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233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>
                <a:latin typeface="Arial" panose="020B0604020202020204" pitchFamily="34" charset="0"/>
                <a:cs typeface="Arial" panose="020B0604020202020204" pitchFamily="34" charset="0"/>
              </a:rPr>
              <a:t>«Я не виноват»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1313" y="1483179"/>
            <a:ext cx="11736387" cy="477361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Доказательства: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Письма провайдера об отказе интернета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Письма арендодателя об отсутствии электроэнергии</a:t>
            </a:r>
          </a:p>
          <a:p>
            <a:pPr eaLnBrk="1" hangingPunct="1"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Акты аварии (связь, электричество и т.п.)</a:t>
            </a:r>
          </a:p>
          <a:p>
            <a:pPr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Сравнение стоимости товара до и после, письма от логистических компаний, производителей, дилеров и т.д., официальные заявления по конкретным организациям ("компания N сообщает, что мы больше не работаем в России"), заключение ТПП, письма и акты органов власти</a:t>
            </a:r>
          </a:p>
          <a:p>
            <a:pPr>
              <a:defRPr/>
            </a:pP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т.п. </a:t>
            </a:r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</a:t>
            </a: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свидетельствующие о </a:t>
            </a:r>
            <a:r>
              <a:rPr lang="ru-RU" altLang="ru-RU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неподписании</a:t>
            </a:r>
            <a:r>
              <a:rPr lang="ru-RU" altLang="ru-RU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неисполнении контракта без прямого умысла</a:t>
            </a:r>
          </a:p>
        </p:txBody>
      </p:sp>
    </p:spTree>
    <p:extLst>
      <p:ext uri="{BB962C8B-B14F-4D97-AF65-F5344CB8AC3E}">
        <p14:creationId xmlns:p14="http://schemas.microsoft.com/office/powerpoint/2010/main" val="1218849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Критерии для поиска закупок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E9C374D-1764-478E-B772-04289253BCB2}"/>
              </a:ext>
            </a:extLst>
          </p:cNvPr>
          <p:cNvSpPr txBox="1">
            <a:spLocks noChangeArrowheads="1"/>
          </p:cNvSpPr>
          <p:nvPr/>
        </p:nvSpPr>
        <p:spPr>
          <a:xfrm>
            <a:off x="179614" y="1575707"/>
            <a:ext cx="11756571" cy="50934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Выбираем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Закон 44-ФЗ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Заказчик – Местоположение заказчика (Приморский край)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Период (текущий год, анализ закупок прошлого периода)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Наименование ТРУ (в нескольких вариантах) / ОКПД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Дополнительно по необходимости другие критерии: способ закупки, цена от и до, наличие аванса, наличие банковского или казначейского сопровождения, преимущества ОИ, УУИС, СМП и СОНКО и т.д.</a:t>
            </a:r>
          </a:p>
        </p:txBody>
      </p:sp>
    </p:spTree>
    <p:extLst>
      <p:ext uri="{BB962C8B-B14F-4D97-AF65-F5344CB8AC3E}">
        <p14:creationId xmlns:p14="http://schemas.microsoft.com/office/powerpoint/2010/main" val="20398958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204913"/>
            <a:ext cx="11544300" cy="56530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ИП работает с 5 июля 2023 г., является поставщиком в 41 контракте. В том числе 39 контрактов на поставку ___________– таблица по указанным контрактам указана в приложении, информация о них доступна по ИНН поставщика в ЕИС.</a:t>
            </a:r>
          </a:p>
          <a:p>
            <a:pPr marL="0" indent="0" eaLnBrk="1" hangingPunct="1">
              <a:buNone/>
              <a:defRPr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Соответственно, просим УФАС обратить внимание на наличие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релевантного опыта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 поставщика. То есть, мы имеем опыт поставки именно аналогичного товара в учреждения здравоохранения, а не какого-то другого.</a:t>
            </a:r>
          </a:p>
          <a:p>
            <a:pPr marL="0" indent="0" eaLnBrk="1" hangingPunct="1">
              <a:buNone/>
              <a:defRPr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Контрактом (п. 5.1.) предусмотрена поставка товара по заявкам, сроком доставки в течение 5 дней. Заказчик направил 2 заявки: №1 от 20.06.2024 и Заявка №2 от 27.06.2024 на поставку ______в количестве 300 штук.</a:t>
            </a:r>
          </a:p>
          <a:p>
            <a:pPr marL="0" indent="0" eaLnBrk="1" hangingPunct="1">
              <a:buNone/>
              <a:defRPr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этом срок действия контракта до 31.12.2024.</a:t>
            </a:r>
          </a:p>
          <a:p>
            <a:pPr marL="0" indent="0" eaLnBrk="1" hangingPunct="1">
              <a:buNone/>
              <a:defRPr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ФАС России неоднократно указывала, что участники закупки не обязаны иметь товар в наличии при подаче заявки на участие (письма ФАС России от 1 июля 2016 г. № ИА/44536/16, от 6 октября 2017 г. N РП/69211/17 и т.д.). </a:t>
            </a:r>
          </a:p>
        </p:txBody>
      </p:sp>
    </p:spTree>
    <p:extLst>
      <p:ext uri="{BB962C8B-B14F-4D97-AF65-F5344CB8AC3E}">
        <p14:creationId xmlns:p14="http://schemas.microsoft.com/office/powerpoint/2010/main" val="24008322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1101688"/>
            <a:ext cx="11658600" cy="57102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Поскольку не известно, победим мы в конкретной закупке или нет, то на стадии подачи заявки необходимый по контракту товар (в частности) «____» ИП ____ не закупался. «____» у нас имелся. Однако после победы в закупке поставщиком были направлены запросы максимальному количеству потенциальных поставщиков на поставку именно «_____». Ответы от данных поставщиков прилагаются к пояснениям. Все поставщики сообщили, что сроки поставки составляют 30-90 дней. 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Также непосредственно производитель (ООО «_____») письмом от 1 июля 2024 г. сообщил о задержках с поставкой, об этом же письмом от 3 июля 2024 г. сообщает дистрибьютор (ООО «____»).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Данные задержки вызваны тем, что хотя медицинские оборудование и изделия формально не входят в санкционные списки, но тем не менее для поставщиков медицинского оборудования из Европы и США было введено так называемое «моральное эмбарго» на сотрудничество с Россией. </a:t>
            </a:r>
            <a:endParaRPr lang="ru-RU" altLang="ru-RU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346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4239" y="1101688"/>
            <a:ext cx="11674475" cy="56578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Также просим обратить внимание, что нами запрашивались у поставщиков аналоги продукции.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Об имеющихся проблемах в поставке ИП ____ оперативно информировала заказчика: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- письмо № 42 от 24.06.2024 – сообщение о проблемах производителя с доставкой и информация частичной отгрузке товара (___) в количестве 25 штук;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- письмо № 43 от 25.06.2024 – предложение о поставке аналогичного товара других производителей;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- письмо № 45 от 27.06.2024 – повторно предложено поставить аналогичный товар другого производителя в кратчайшие сроки и в полном объёме;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- письмо № 46 от 28.06.2024 – очередное предложение поставки товара с улучшенными характеристиками, указано описание товара.</a:t>
            </a:r>
          </a:p>
        </p:txBody>
      </p:sp>
    </p:spTree>
    <p:extLst>
      <p:ext uri="{BB962C8B-B14F-4D97-AF65-F5344CB8AC3E}">
        <p14:creationId xmlns:p14="http://schemas.microsoft.com/office/powerpoint/2010/main" val="14449012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1204913"/>
            <a:ext cx="11658600" cy="56530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указанные письма №№ 47 и 48, а также на письма №№ 42, 43, 44 от заказчика обратной связи не поступило. 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Полагаем, что заказчик либо не был заинтересован в поставке товара именно от ИП ______, либо у него не было вообще потребности в указанном товаре, так как все предложения поставщика о решении ситуации, замене товара, указании на задержку поставки из-за санкций – заказчиком просто игнорировались.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решение заказчика об одностороннем отказе от исполнения контракта поставщиком также направлено письмо № 49 от 17.07.2024, в котором ИП _____сообщило, что не отказывается от исполнения контракта и готово поставлять по контракту товар. Указано, что просрочка поставки вызвана ограничительными мерами (санкциями) и действиями третьих лиц, что товар частично отгружен, однако в силу ошибки транспортной компании вручен иному лицу.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Ответа на указанное письмо от заказчика также не поступило.</a:t>
            </a:r>
          </a:p>
        </p:txBody>
      </p:sp>
    </p:spTree>
    <p:extLst>
      <p:ext uri="{BB962C8B-B14F-4D97-AF65-F5344CB8AC3E}">
        <p14:creationId xmlns:p14="http://schemas.microsoft.com/office/powerpoint/2010/main" val="114481533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0114" y="1192666"/>
            <a:ext cx="11658600" cy="55673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ИП ______не уклонялась от исполнения контракта и не имело умысла уклоняться от исполнения контракта, о чём свидетельствует представленная переписка. Мы предприняли все меры, чтобы закупить и поставить товар, приняли меры по частичной поставке товара, который имелся в наличии, однако все просрочки вызваны обстоятельствами, которые поставщик не мог предвидеть и предотвратить.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При этом мы постоянно информировали заказчика о проблеме, предлагали товар лучшего качества по сниженной цене, однако заказчик практически абсолютно не реагировал на наши предложения.</a:t>
            </a:r>
          </a:p>
          <a:p>
            <a:pPr marL="0" indent="0" eaLnBrk="1" hangingPunct="1">
              <a:buNone/>
              <a:defRPr/>
            </a:pP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 ещё раз отмечаем, что ИП _____ поставляло аналогичный товар, в том числе в другие больницы г. _____ (например, контракты № _____, № ____, заказчик «_______»), которые не имеют к нам никаких претензий.</a:t>
            </a:r>
          </a:p>
        </p:txBody>
      </p:sp>
    </p:spTree>
    <p:extLst>
      <p:ext uri="{BB962C8B-B14F-4D97-AF65-F5344CB8AC3E}">
        <p14:creationId xmlns:p14="http://schemas.microsoft.com/office/powerpoint/2010/main" val="3298052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740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 наличии вопросов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992" y="1192666"/>
            <a:ext cx="4923450" cy="528977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Путинцева София Константиновна 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(Хабаровск)</a:t>
            </a:r>
          </a:p>
          <a:p>
            <a:pPr marL="0" indent="0" eaLnBrk="1" hangingPunct="1">
              <a:buNone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регионального продвижения Департамента государственного заказа АО «ТЭК-Торг»</a:t>
            </a:r>
          </a:p>
          <a:p>
            <a:pPr marL="0" indent="0">
              <a:buNone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Моб.: 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+7 980 257 99 61</a:t>
            </a:r>
          </a:p>
          <a:p>
            <a:pPr marL="0" indent="0" eaLnBrk="1" hangingPunct="1">
              <a:buNone/>
              <a:defRPr/>
            </a:pP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Грибиниченко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Юлия Вячеславовна </a:t>
            </a:r>
            <a:r>
              <a:rPr lang="ru-RU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(Владивосток)</a:t>
            </a:r>
          </a:p>
          <a:p>
            <a:pPr marL="0" indent="0" eaLnBrk="1" hangingPunct="1">
              <a:buNone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Начальник отдела сопровождения Департамента государственного заказа АО «ТЭК-Торг»</a:t>
            </a:r>
          </a:p>
          <a:p>
            <a:pPr marL="0" indent="0" eaLnBrk="1" hangingPunct="1">
              <a:buNone/>
              <a:defRPr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Моб.: 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+7 977 098 73 11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8CD99E-2C60-4551-B8E7-A0A47E2E33B3}"/>
              </a:ext>
            </a:extLst>
          </p:cNvPr>
          <p:cNvSpPr txBox="1">
            <a:spLocks noChangeArrowheads="1"/>
          </p:cNvSpPr>
          <p:nvPr/>
        </p:nvSpPr>
        <p:spPr>
          <a:xfrm>
            <a:off x="5203178" y="1273629"/>
            <a:ext cx="6773829" cy="54619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для поставщиков на ЭТП ТЭК-Торг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https://share.google/E7tSiTtOczmJadQeI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Консьерж-сервис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https://share.google/omdFS9loET3miPdyj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Служба поддержки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электронной торговой площадки «ТЭК-Торг» доступна по телефонам: +7 (495) 734-81-18, +7 (499) 705-81-18 или через горячую линию 8-800-333-48-01. Для оперативного решения вопросов рекомендуется писать на электронную почту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help@tektorg.ru</a:t>
            </a:r>
          </a:p>
        </p:txBody>
      </p:sp>
    </p:spTree>
    <p:extLst>
      <p:ext uri="{BB962C8B-B14F-4D97-AF65-F5344CB8AC3E}">
        <p14:creationId xmlns:p14="http://schemas.microsoft.com/office/powerpoint/2010/main" val="51025299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Мой бизнес приморье</a:t>
            </a:r>
          </a:p>
        </p:txBody>
      </p:sp>
      <p:pic>
        <p:nvPicPr>
          <p:cNvPr id="3" name="Рисунок 2" descr="Изображение выглядит как снимок экрана, логотип, символ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DDEA38B-B7A3-8891-AD63-E692AA8C8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93" y="1219832"/>
            <a:ext cx="5449312" cy="54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9488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8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Пример – завершённые закупки в ПК за год с 27.02.2025 по 27.02.2026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5D2602-C34A-4514-A25A-3FE1FAA0A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72" y="1101688"/>
            <a:ext cx="10050654" cy="557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59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Пример – закупки фанеры в приморье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7E8514-038C-4B57-9081-27CD61F7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336" y="1207599"/>
            <a:ext cx="7531438" cy="565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7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Пример – закупки кондитерских изделий в приморье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2DB5FE-26EA-4493-8FDC-5A49EE224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326" y="2006373"/>
            <a:ext cx="6734175" cy="397192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15640C4-B397-457E-9068-BF3BE531AB1B}"/>
              </a:ext>
            </a:extLst>
          </p:cNvPr>
          <p:cNvSpPr/>
          <p:nvPr/>
        </p:nvSpPr>
        <p:spPr>
          <a:xfrm>
            <a:off x="6915150" y="5004707"/>
            <a:ext cx="1918607" cy="595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8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закупок в ЕИС: что смотрим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3062" y="1560513"/>
            <a:ext cx="11469687" cy="5003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Объём рынка – как часто и на какие объёмы (сумма и кол-во) </a:t>
            </a:r>
            <a:r>
              <a:rPr lang="ru-RU" u="sng" dirty="0"/>
              <a:t>потенциально ваши</a:t>
            </a:r>
            <a:r>
              <a:rPr lang="ru-RU" dirty="0"/>
              <a:t> заказчики покупают </a:t>
            </a:r>
            <a:r>
              <a:rPr lang="ru-RU" u="sng" dirty="0"/>
              <a:t>ваши</a:t>
            </a:r>
            <a:r>
              <a:rPr lang="ru-RU" dirty="0"/>
              <a:t> ТРУ</a:t>
            </a:r>
          </a:p>
          <a:p>
            <a:r>
              <a:rPr lang="ru-RU" dirty="0"/>
              <a:t>Сумму закупки (чтобы рассчитать ОИК и свои затраты)</a:t>
            </a:r>
          </a:p>
          <a:p>
            <a:r>
              <a:rPr lang="ru-RU" dirty="0"/>
              <a:t>Сроки поставки</a:t>
            </a:r>
          </a:p>
          <a:p>
            <a:r>
              <a:rPr lang="ru-RU" dirty="0"/>
              <a:t>Техническое задание (характеристики)</a:t>
            </a:r>
          </a:p>
          <a:p>
            <a:r>
              <a:rPr lang="ru-RU" dirty="0"/>
              <a:t>Сколько было заявок на участие</a:t>
            </a:r>
          </a:p>
          <a:p>
            <a:r>
              <a:rPr lang="ru-RU" dirty="0"/>
              <a:t>Какое снижение НМЦК</a:t>
            </a:r>
          </a:p>
          <a:p>
            <a:r>
              <a:rPr lang="ru-RU" dirty="0"/>
              <a:t>Кто победил</a:t>
            </a:r>
          </a:p>
          <a:p>
            <a:r>
              <a:rPr lang="ru-RU" dirty="0"/>
              <a:t>Как исполнен контракт (с проблемами или нет)</a:t>
            </a:r>
          </a:p>
          <a:p>
            <a:r>
              <a:rPr lang="ru-RU" dirty="0"/>
              <a:t>Насколько своевременно оплачено исполнение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21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F5E625-9009-4AF6-8870-28FAF798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0" y="1188137"/>
            <a:ext cx="11502279" cy="4236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7CCEF-A66E-4AE7-8790-3503358C53C2}"/>
              </a:ext>
            </a:extLst>
          </p:cNvPr>
          <p:cNvSpPr txBox="1"/>
          <p:nvPr/>
        </p:nvSpPr>
        <p:spPr>
          <a:xfrm>
            <a:off x="463062" y="5739493"/>
            <a:ext cx="1135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Тут всего 1 заявка и контракт по НМЦК, возможно, рынок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низкоконкурентный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72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9138FA-BD3F-45A4-A470-AB7758DE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Рынок госзакупок – обзор и аналитика</a:t>
            </a:r>
          </a:p>
        </p:txBody>
      </p:sp>
    </p:spTree>
    <p:extLst>
      <p:ext uri="{BB962C8B-B14F-4D97-AF65-F5344CB8AC3E}">
        <p14:creationId xmlns:p14="http://schemas.microsoft.com/office/powerpoint/2010/main" val="335553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7CCEF-A66E-4AE7-8790-3503358C53C2}"/>
              </a:ext>
            </a:extLst>
          </p:cNvPr>
          <p:cNvSpPr txBox="1"/>
          <p:nvPr/>
        </p:nvSpPr>
        <p:spPr>
          <a:xfrm>
            <a:off x="463062" y="5739493"/>
            <a:ext cx="1135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 тут 3 участника и снижение с 15 млн. до 8,850 млн. Может нет смысла заходить с таким демпингом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F3659D-6EF6-4DC7-BB3A-F13706411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24" y="980143"/>
            <a:ext cx="11457214" cy="464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5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7CCEF-A66E-4AE7-8790-3503358C53C2}"/>
              </a:ext>
            </a:extLst>
          </p:cNvPr>
          <p:cNvSpPr txBox="1"/>
          <p:nvPr/>
        </p:nvSpPr>
        <p:spPr>
          <a:xfrm>
            <a:off x="463062" y="5796643"/>
            <a:ext cx="1135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 это информация по исполнению контракта: кто победитель,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доп.соглашения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(при наличии), сумма оплаты, неустойка (при наличии), расторжение контракта (при наличии) и т.д.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934C67-E036-4DD8-935B-09101BA2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827557"/>
            <a:ext cx="8182377" cy="48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22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286" y="188856"/>
            <a:ext cx="8997043" cy="912832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Рекомендуется проверка в Мой Арбитр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1CAF2B-CE9A-4A16-9191-2E364D59F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1" y="1529495"/>
            <a:ext cx="11728938" cy="46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Карта рисков проверки тендера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5B97A-325D-470B-BBA2-108724BB5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988" y="1808025"/>
            <a:ext cx="3497072" cy="3497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CF101A-B6CA-40D6-933B-C480EEE37005}"/>
              </a:ext>
            </a:extLst>
          </p:cNvPr>
          <p:cNvSpPr txBox="1"/>
          <p:nvPr/>
        </p:nvSpPr>
        <p:spPr>
          <a:xfrm>
            <a:off x="4429166" y="5801710"/>
            <a:ext cx="3312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https://goo.su/bt9gfE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054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38792" y="1543050"/>
            <a:ext cx="6702879" cy="512609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объём рынка или ниши на рынке (количество покупателей, объём денег)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срок сделки (продажа в магазине или продажа строящейся квартиры)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доход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расход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выручка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средний чек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количество заявок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количество продаж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возврат инвестиций </a:t>
            </a:r>
            <a:r>
              <a:rPr lang="en-US" altLang="ru-RU" sz="2700" dirty="0"/>
              <a:t>(ROI)</a:t>
            </a: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700" dirty="0"/>
              <a:t>c</a:t>
            </a:r>
            <a:r>
              <a:rPr lang="ru-RU" altLang="ru-RU" sz="2700" dirty="0"/>
              <a:t>рок «жизни» клиента (</a:t>
            </a:r>
            <a:r>
              <a:rPr lang="en-US" altLang="ru-RU" sz="2700" dirty="0"/>
              <a:t>LTV) </a:t>
            </a:r>
            <a:r>
              <a:rPr lang="ru-RU" altLang="ru-RU" sz="2700" dirty="0"/>
              <a:t>и так далее</a:t>
            </a:r>
            <a:endParaRPr lang="ru-RU" altLang="ru-RU" sz="2600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792" y="335813"/>
            <a:ext cx="9241972" cy="9128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</a:rPr>
              <a:t>Вернёмся к слайду про цифры и показатели</a:t>
            </a:r>
            <a:endParaRPr lang="ru-RU" altLang="ru-RU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81D13B-6CFF-4A7B-8447-827B14F05C67}"/>
              </a:ext>
            </a:extLst>
          </p:cNvPr>
          <p:cNvSpPr txBox="1">
            <a:spLocks noChangeArrowheads="1"/>
          </p:cNvSpPr>
          <p:nvPr/>
        </p:nvSpPr>
        <p:spPr>
          <a:xfrm>
            <a:off x="6915150" y="1600199"/>
            <a:ext cx="4781550" cy="49219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ru-RU" sz="16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b="1" dirty="0"/>
              <a:t>Есть в ЕИС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b="1" dirty="0"/>
              <a:t>Можно рассчитать</a:t>
            </a:r>
          </a:p>
        </p:txBody>
      </p:sp>
      <p:sp>
        <p:nvSpPr>
          <p:cNvPr id="2" name="Правая фигурная скобка 1">
            <a:extLst>
              <a:ext uri="{FF2B5EF4-FFF2-40B4-BE49-F238E27FC236}">
                <a16:creationId xmlns:a16="http://schemas.microsoft.com/office/drawing/2014/main" id="{A7BFDF5C-866B-4844-8091-346034C9D443}"/>
              </a:ext>
            </a:extLst>
          </p:cNvPr>
          <p:cNvSpPr/>
          <p:nvPr/>
        </p:nvSpPr>
        <p:spPr>
          <a:xfrm>
            <a:off x="6441622" y="1543050"/>
            <a:ext cx="473528" cy="1551214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CAF9D07D-17A3-4092-801E-5170D6EEBC67}"/>
              </a:ext>
            </a:extLst>
          </p:cNvPr>
          <p:cNvSpPr/>
          <p:nvPr/>
        </p:nvSpPr>
        <p:spPr>
          <a:xfrm>
            <a:off x="6441622" y="3151412"/>
            <a:ext cx="473528" cy="2914651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599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9138FA-BD3F-45A4-A470-AB7758DE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Начало работы в ЕИС и на электронной площадке</a:t>
            </a:r>
          </a:p>
        </p:txBody>
      </p:sp>
    </p:spTree>
    <p:extLst>
      <p:ext uri="{BB962C8B-B14F-4D97-AF65-F5344CB8AC3E}">
        <p14:creationId xmlns:p14="http://schemas.microsoft.com/office/powerpoint/2010/main" val="3484182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Главные практические правила закупок</a:t>
            </a:r>
            <a:endParaRPr lang="ru-RU" alt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40519" y="1283607"/>
            <a:ext cx="11510962" cy="546258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ru-RU" altLang="ru-RU" sz="3600" strike="sngStrike" dirty="0">
                <a:latin typeface="Arial" panose="020B0604020202020204" pitchFamily="34" charset="0"/>
                <a:cs typeface="Arial" panose="020B0604020202020204" pitchFamily="34" charset="0"/>
              </a:rPr>
              <a:t>Дать поставщику заработать денег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Дать заказчику возможность купить </a:t>
            </a:r>
            <a:r>
              <a:rPr lang="ru-RU" altLang="ru-RU" sz="3600" u="sng" dirty="0">
                <a:latin typeface="Arial" panose="020B0604020202020204" pitchFamily="34" charset="0"/>
                <a:cs typeface="Arial" panose="020B0604020202020204" pitchFamily="34" charset="0"/>
              </a:rPr>
              <a:t>нужное подешевле</a:t>
            </a: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ru-RU" altLang="ru-RU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Поэтому: внимательно читать, потом считать, считать и ещё раз считать доходность участия</a:t>
            </a: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ru-RU" altLang="ru-RU" sz="3600" u="sng" dirty="0">
                <a:latin typeface="Arial" panose="020B0604020202020204" pitchFamily="34" charset="0"/>
                <a:cs typeface="Arial" panose="020B0604020202020204" pitchFamily="34" charset="0"/>
              </a:rPr>
              <a:t>Если вы подали заявку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– это означает, что вы </a:t>
            </a:r>
            <a:r>
              <a:rPr lang="ru-RU" altLang="ru-RU" sz="3600" u="sng" dirty="0">
                <a:latin typeface="Arial" panose="020B0604020202020204" pitchFamily="34" charset="0"/>
                <a:cs typeface="Arial" panose="020B0604020202020204" pitchFamily="34" charset="0"/>
              </a:rPr>
              <a:t>внимательно прочитали всю документацию закупки, всё поняли и со всем согласны</a:t>
            </a:r>
          </a:p>
          <a:p>
            <a:pPr marL="514350" indent="-514350">
              <a:spcBef>
                <a:spcPts val="600"/>
              </a:spcBef>
              <a:buAutoNum type="arabicPeriod"/>
              <a:defRPr/>
            </a:pP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Ввяжемся, победим, потом договоримся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» – чаще всего не получится 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   А. Закон запрещает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     Б. Много контролёров – даже если заказчик «за»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87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Базовый порядок действий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228600" y="1575706"/>
            <a:ext cx="11764736" cy="5176157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Анализ: проанализировать проведённые закупки в ЕИС по своим ТРУ (наличие, НМЦК, кол-во участников, % снижения, исполнение контрактов, техзадание, условия контрактов, требования к участникам и т.д.) и в КАД (</a:t>
            </a:r>
            <a:r>
              <a:rPr lang="en-US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2"/>
              </a:rPr>
              <a:t>https://kad.arbitr.ru/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- см. неоплату со стороны заказчиков) –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определиться с «выгодностью» участия и шансами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Получить ЭЦП для 44-ФЗ и 223-ФЗ (от 2 500 р. токен, сертификат бесплатно)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Аккредитоваться в ЕИС (ЕИС зарегистрирует на ЭТП)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Открыть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спецсчёт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для закупок в банке и внести туда деньги для обеспечения заявки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Договориться с банком по лимитам и стоимости независимых гарантий (НГ)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Искать закупки, анализировать документы закупки и заказчика, подавать заявки, торговаться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Исполнить контракт надлежащим образом</a:t>
            </a:r>
          </a:p>
        </p:txBody>
      </p:sp>
    </p:spTree>
    <p:extLst>
      <p:ext uri="{BB962C8B-B14F-4D97-AF65-F5344CB8AC3E}">
        <p14:creationId xmlns:p14="http://schemas.microsoft.com/office/powerpoint/2010/main" val="2367789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Расходы на участие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187778" y="1215403"/>
            <a:ext cx="11634107" cy="54537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Прямые расходы: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плата за победу в закупке (обычно 1% от НМЦК, но не более 6 000 р., для СМП до 2000 р.)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Косвенные расходы: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«заморозка» обеспечения заявки на срок до проигрыша в закупке или до заключения контракта в случае победы, заморозка обеспечения контракта до его исполнения, заморозка обеспечения гарантийных обязательств на срок гарантии + 1 месяц, оплата за НГ (в среднем 3-7% от стоимости НГ)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Дополнительные (возможные) расходы: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помощь с аккредитацией в ЕИС, плата за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спецсчёт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аутсорсинг анализа извещения и подготовки заявки, программы по поиску интересных вам закупок, претензионная работа с заказчиком, споры в суде и в ФАС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расходы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на поставку товара, выполнение работ, оказание услуг, кредит на исполнение контракта (т.к. в 90% случаев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оплата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со стороны заказчика осуществляется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после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исполнения контракта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1776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Кстати, Про авансы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204107" y="1330779"/>
            <a:ext cx="11634107" cy="54537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ЕИС позволяет делать выборку по закупкам с авансированием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Закупки -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&gt;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Параметры поиска -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&gt;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Цена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DA1AC9-548A-4BA5-AA08-84CAEF845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85" y="3146153"/>
            <a:ext cx="11641629" cy="2225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312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38792" y="1543050"/>
            <a:ext cx="11919857" cy="51260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объём рынка или ниши на рынке (количество покупателей, объём денег)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срок сделки (продажа в магазине или продажа строящейся квартиры)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доход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расход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выручка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средний чек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количество заявок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количество продаж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возврат инвестиций </a:t>
            </a:r>
            <a:r>
              <a:rPr lang="en-US" altLang="ru-RU" sz="2700" dirty="0"/>
              <a:t>(ROI)</a:t>
            </a: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700" dirty="0"/>
              <a:t>c</a:t>
            </a:r>
            <a:r>
              <a:rPr lang="ru-RU" altLang="ru-RU" sz="2700" dirty="0"/>
              <a:t>рок «жизни» клиента (</a:t>
            </a:r>
            <a:r>
              <a:rPr lang="en-US" altLang="ru-RU" sz="2700" dirty="0"/>
              <a:t>LTV) </a:t>
            </a:r>
            <a:r>
              <a:rPr lang="ru-RU" altLang="ru-RU" sz="2700" dirty="0"/>
              <a:t>и так далее</a:t>
            </a:r>
            <a:endParaRPr lang="ru-RU" altLang="ru-RU" sz="2600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792" y="335813"/>
            <a:ext cx="9241972" cy="9128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</a:rPr>
              <a:t>Бизнес – это цифры и показатели</a:t>
            </a:r>
            <a:endParaRPr lang="ru-RU" altLang="ru-RU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83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Пример поиска закупок в приморье с авансом от 30% до 100%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692A84-5CCA-4CA2-B010-FF19A75CF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1254940"/>
            <a:ext cx="7567612" cy="37177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08C1E-63C5-4C70-A066-B38296E63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378" y="3416682"/>
            <a:ext cx="4637109" cy="31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6740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243" y="188856"/>
            <a:ext cx="8987993" cy="9128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Плата за участие в закупках по 44-ФЗ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4257" y="1416278"/>
            <a:ext cx="11804650" cy="51181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l"/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Берётся </a:t>
            </a:r>
            <a:r>
              <a:rPr lang="ru-RU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победителя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Плата взимается с победителя электронной или закрытой закупки (с лица, с которым заключается контракт)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размере 1% НМЦК, но не более 5 000 рублей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учета НДС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(с НДС примерно 6 000). 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Если закупка проводилась для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СМП/СОНКО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размере 1% НМЦК, но не более 2 000 рублей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Если победитель уклонился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заключения контракта, и заказчик заключает контракт с участником, занявшим второе место -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 второго участника плата не взимается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взимания платы: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При наличии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спецсчёта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списывается со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спецсчета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автоматически</a:t>
            </a:r>
          </a:p>
          <a:p>
            <a:pPr algn="l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В отсутствие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спрецсчёта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ЭТП направляет требование об оплате</a:t>
            </a:r>
          </a:p>
        </p:txBody>
      </p:sp>
    </p:spTree>
    <p:extLst>
      <p:ext uri="{BB962C8B-B14F-4D97-AF65-F5344CB8AC3E}">
        <p14:creationId xmlns:p14="http://schemas.microsoft.com/office/powerpoint/2010/main" val="360862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Сайты для закупок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8793" y="987879"/>
            <a:ext cx="11805558" cy="5709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ЕИС: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информационный ресурс с доп. возможностями (нельзя через ЕИС продать, но можно найти закупку, проанализировать заказчика,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взаимодействовать с заказчиком по контракту, + обжалование закупок)</a:t>
            </a: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https://zakupki.gov.ru/epz/main/public/home.html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Электронные площадки: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непосредственно подача заявок и торг (3 закрытые, 8 открытых)</a:t>
            </a:r>
            <a:endParaRPr lang="ru-RU" alt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АО "ТЭК-Торг" - https://www.tektorg.ru/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«Сбербанк-АСТ» (ЭП «Сбербанк-АСТ») - http://www.sberbank-ast.ru/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«Единая электронная торговая площадка» (ЭП «ЕЭТП») - http://www.roseltorg.ru/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ГУП «Агентство по государственному заказу Республики Татарстан» (ЭП «</a:t>
            </a:r>
            <a:r>
              <a:rPr lang="ru-RU" altLang="ru-RU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ЗаказРФ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 - http://www.zakazrf.ru/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«Электронные торговые системы» («Национальная электронная площадка») - http://www.etp-ets.ru/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«РТС» (ЭП «РТС-тендер») - http://www.rts-tender.ru/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аукционный дом (РАД) - http://lot-online.ru/ </a:t>
            </a:r>
          </a:p>
          <a:p>
            <a:pPr marL="514350" indent="-514350">
              <a:buFont typeface="+mj-lt"/>
              <a:buAutoNum type="arabicPeriod"/>
            </a:pP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«Электронная торговая площадка ГПБ» - https://etpgpb.ru/</a:t>
            </a:r>
          </a:p>
          <a:p>
            <a:pPr marL="0" indent="0"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Региональная информационная система Приморского края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– обучение, графики закупок, закупки малого объёма (витрина закупок) и т.д.</a:t>
            </a:r>
            <a:endParaRPr lang="ru-RU" alt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https://torgi.primorsky.ru/portal/Menu/Page/1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38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Малые закупки в приморье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3DCB3-F3AF-4EDF-89D6-CDD703A8D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115406"/>
            <a:ext cx="9914164" cy="5553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407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b="1" dirty="0"/>
              <a:t>ЭЦП </a:t>
            </a:r>
            <a:r>
              <a:rPr lang="ru-RU" dirty="0"/>
              <a:t>(вернее УКЭП, но все привыкли)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362075"/>
            <a:ext cx="5157788" cy="5365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dirty="0"/>
              <a:t>Заказчики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259372" y="2159037"/>
            <a:ext cx="5157788" cy="36845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Получают ЭЦП в казначействе</a:t>
            </a:r>
          </a:p>
          <a:p>
            <a:r>
              <a:rPr lang="ru-RU" dirty="0"/>
              <a:t>В том числе на каждого члена комиссии</a:t>
            </a:r>
          </a:p>
          <a:p>
            <a:r>
              <a:rPr lang="ru-RU" dirty="0"/>
              <a:t>И на каждого, кто оформляет приемку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895792" y="1362075"/>
            <a:ext cx="5183187" cy="5365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Поставщики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5576704" y="2008094"/>
            <a:ext cx="6095999" cy="23098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Новые ЭЦП – получать в ФНС или в доверенных УЦ – список:</a:t>
            </a:r>
          </a:p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2"/>
              </a:rPr>
              <a:t>https://www.nalog.gov.ru/rn77/related_activities/ucfns/dlucfns/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ЭЦП бесплатно, но нужен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токен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5E19BC-16F3-4590-BBB4-6C174667B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792" y="4317906"/>
            <a:ext cx="6095999" cy="241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0496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в ЕИС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4644" y="1584381"/>
            <a:ext cx="11542712" cy="5084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Шаги: </a:t>
            </a:r>
            <a:r>
              <a:rPr lang="ru-RU" dirty="0"/>
              <a:t>КЭП, </a:t>
            </a:r>
            <a:r>
              <a:rPr lang="ru-RU" dirty="0" err="1"/>
              <a:t>КриптоПро</a:t>
            </a:r>
            <a:r>
              <a:rPr lang="ru-RU" dirty="0"/>
              <a:t> </a:t>
            </a:r>
            <a:r>
              <a:rPr lang="en-US" dirty="0"/>
              <a:t>CSP</a:t>
            </a:r>
            <a:r>
              <a:rPr lang="ru-RU" dirty="0"/>
              <a:t>, </a:t>
            </a:r>
            <a:r>
              <a:rPr lang="ru-RU" dirty="0" err="1"/>
              <a:t>Госуслуги</a:t>
            </a:r>
            <a:r>
              <a:rPr lang="ru-RU" dirty="0"/>
              <a:t> (ЕСИА) – директор, </a:t>
            </a:r>
            <a:r>
              <a:rPr lang="ru-RU" dirty="0" err="1"/>
              <a:t>Госуслуги</a:t>
            </a:r>
            <a:r>
              <a:rPr lang="ru-RU" dirty="0"/>
              <a:t> – создание профиля организации, регистрация в ЕИС </a:t>
            </a:r>
          </a:p>
          <a:p>
            <a:r>
              <a:rPr lang="ru-RU" dirty="0"/>
              <a:t>Получаем КЭП в ФНС (токен </a:t>
            </a:r>
            <a:r>
              <a:rPr lang="ru-RU" b="1" dirty="0"/>
              <a:t>от</a:t>
            </a:r>
            <a:r>
              <a:rPr lang="ru-RU" dirty="0"/>
              <a:t> 2500 р.)</a:t>
            </a:r>
          </a:p>
          <a:p>
            <a:r>
              <a:rPr lang="ru-RU" dirty="0"/>
              <a:t>Скачиваем и устанавливаем </a:t>
            </a:r>
            <a:r>
              <a:rPr lang="ru-RU" dirty="0" err="1"/>
              <a:t>КриптоПро</a:t>
            </a:r>
            <a:r>
              <a:rPr lang="ru-RU" dirty="0"/>
              <a:t> </a:t>
            </a:r>
            <a:r>
              <a:rPr lang="en-US" dirty="0"/>
              <a:t>CSP</a:t>
            </a:r>
            <a:r>
              <a:rPr lang="ru-RU" dirty="0"/>
              <a:t> (90 д. бесплатно)</a:t>
            </a:r>
          </a:p>
          <a:p>
            <a:r>
              <a:rPr lang="ru-RU" dirty="0"/>
              <a:t>Регистрируем директора и ЮЛ в ЕСИА (</a:t>
            </a:r>
            <a:r>
              <a:rPr lang="en-US" dirty="0"/>
              <a:t>~</a:t>
            </a:r>
            <a:r>
              <a:rPr lang="ru-RU" dirty="0"/>
              <a:t> 5-10 </a:t>
            </a:r>
            <a:r>
              <a:rPr lang="ru-RU" dirty="0" err="1"/>
              <a:t>р.д</a:t>
            </a:r>
            <a:r>
              <a:rPr lang="ru-RU" dirty="0"/>
              <a:t>.) + сотрудников</a:t>
            </a:r>
          </a:p>
          <a:p>
            <a:r>
              <a:rPr lang="ru-RU" dirty="0"/>
              <a:t>Регистрируемся в ЕИС (ЕИС регистрирует на ЭТП </a:t>
            </a:r>
            <a:r>
              <a:rPr lang="en-US" dirty="0"/>
              <a:t>~</a:t>
            </a:r>
            <a:r>
              <a:rPr lang="ru-RU" dirty="0"/>
              <a:t> 5 </a:t>
            </a:r>
            <a:r>
              <a:rPr lang="ru-RU" dirty="0" err="1"/>
              <a:t>р.д</a:t>
            </a:r>
            <a:r>
              <a:rPr lang="ru-RU" dirty="0"/>
              <a:t>.)</a:t>
            </a:r>
          </a:p>
          <a:p>
            <a:r>
              <a:rPr lang="ru-RU" dirty="0"/>
              <a:t>Заходим на каждую ЭТП, проверяем аккредитацию, если надо - загружаем необходимые файлы</a:t>
            </a:r>
          </a:p>
          <a:p>
            <a:pPr marL="0" indent="0">
              <a:buNone/>
            </a:pPr>
            <a:r>
              <a:rPr lang="ru-RU" b="1" dirty="0"/>
              <a:t>Сервисы: </a:t>
            </a:r>
            <a:r>
              <a:rPr lang="ru-RU" dirty="0"/>
              <a:t>платно или за «бартер» (пример: банки – требуется открытие счёта)</a:t>
            </a:r>
          </a:p>
        </p:txBody>
      </p:sp>
    </p:spTree>
    <p:extLst>
      <p:ext uri="{BB962C8B-B14F-4D97-AF65-F5344CB8AC3E}">
        <p14:creationId xmlns:p14="http://schemas.microsoft.com/office/powerpoint/2010/main" val="4075347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Сведения для ЕИС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74460"/>
            <a:ext cx="5622925" cy="498316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4400" dirty="0"/>
              <a:t>Юридическое лицо: </a:t>
            </a:r>
          </a:p>
          <a:p>
            <a:r>
              <a:rPr lang="ru-RU" dirty="0"/>
              <a:t>Наименования компании в кратком виде и полностью;</a:t>
            </a:r>
          </a:p>
          <a:p>
            <a:r>
              <a:rPr lang="ru-RU" dirty="0"/>
              <a:t>Названия государства, где зарегистрирован участник, ее кода по ОКСМ страны;</a:t>
            </a:r>
          </a:p>
          <a:p>
            <a:r>
              <a:rPr lang="ru-RU" dirty="0"/>
              <a:t>КПП и ОГРН, а также ИНН;</a:t>
            </a:r>
          </a:p>
          <a:p>
            <a:r>
              <a:rPr lang="ru-RU" dirty="0"/>
              <a:t>Адреса расположения;</a:t>
            </a:r>
          </a:p>
          <a:p>
            <a:r>
              <a:rPr lang="ru-RU" dirty="0"/>
              <a:t>Всех кодов ОКВЭД-2;</a:t>
            </a:r>
          </a:p>
          <a:p>
            <a:r>
              <a:rPr lang="ru-RU" dirty="0"/>
              <a:t>При наличии отдельных филиалов — информации о них;</a:t>
            </a:r>
          </a:p>
          <a:p>
            <a:r>
              <a:rPr lang="ru-RU" dirty="0"/>
              <a:t>Указаний на принадлежность к категории МСП;</a:t>
            </a:r>
          </a:p>
          <a:p>
            <a:r>
              <a:rPr lang="ru-RU" dirty="0"/>
              <a:t>Контактов, адреса интернет-сайта;</a:t>
            </a:r>
          </a:p>
          <a:p>
            <a:r>
              <a:rPr lang="ru-RU" dirty="0"/>
              <a:t>Данных об уполномоченном лице, которому разрешены действия без использования доверенности;</a:t>
            </a:r>
          </a:p>
          <a:p>
            <a:r>
              <a:rPr lang="ru-RU" dirty="0"/>
              <a:t>Учредительной документации в виде копий;</a:t>
            </a:r>
          </a:p>
          <a:p>
            <a:r>
              <a:rPr lang="ru-RU" dirty="0"/>
              <a:t>Решения, подтверждающего согласие на осуществление сделок в крупных масштабах;</a:t>
            </a:r>
          </a:p>
          <a:p>
            <a:r>
              <a:rPr lang="ru-RU" dirty="0"/>
              <a:t>Справки из ЕГРЮЛ;</a:t>
            </a:r>
          </a:p>
          <a:p>
            <a:r>
              <a:rPr lang="ru-RU" dirty="0"/>
              <a:t>Для нерезидентов — перевод бумаги о </a:t>
            </a:r>
            <a:r>
              <a:rPr lang="ru-RU" dirty="0" err="1"/>
              <a:t>госрегистрации</a:t>
            </a:r>
            <a:r>
              <a:rPr lang="ru-RU" dirty="0"/>
              <a:t> компании с заверением.</a:t>
            </a:r>
          </a:p>
          <a:p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43664" y="1756610"/>
            <a:ext cx="5401113" cy="4818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400" dirty="0">
                <a:solidFill>
                  <a:prstClr val="black"/>
                </a:solidFill>
              </a:rPr>
              <a:t>Физическое лицо и ИП: </a:t>
            </a:r>
          </a:p>
          <a:p>
            <a:r>
              <a:rPr lang="ru-RU" dirty="0">
                <a:solidFill>
                  <a:prstClr val="black"/>
                </a:solidFill>
              </a:rPr>
              <a:t>ФИО;</a:t>
            </a:r>
          </a:p>
          <a:p>
            <a:r>
              <a:rPr lang="ru-RU" dirty="0">
                <a:solidFill>
                  <a:prstClr val="black"/>
                </a:solidFill>
              </a:rPr>
              <a:t>ИНН;</a:t>
            </a:r>
          </a:p>
          <a:p>
            <a:r>
              <a:rPr lang="ru-RU" dirty="0">
                <a:solidFill>
                  <a:prstClr val="black"/>
                </a:solidFill>
              </a:rPr>
              <a:t>Наименование и кодировку по ОКСМ государства, где проходил регистрацию участник;</a:t>
            </a:r>
          </a:p>
          <a:p>
            <a:r>
              <a:rPr lang="ru-RU" dirty="0">
                <a:solidFill>
                  <a:prstClr val="black"/>
                </a:solidFill>
              </a:rPr>
              <a:t>Адрес (реального проживания и почтовый);</a:t>
            </a:r>
          </a:p>
          <a:p>
            <a:r>
              <a:rPr lang="ru-RU" dirty="0">
                <a:solidFill>
                  <a:prstClr val="black"/>
                </a:solidFill>
              </a:rPr>
              <a:t>Контакты;</a:t>
            </a:r>
          </a:p>
          <a:p>
            <a:r>
              <a:rPr lang="ru-RU" dirty="0">
                <a:solidFill>
                  <a:prstClr val="black"/>
                </a:solidFill>
              </a:rPr>
              <a:t>Реквизиты из документации, подтверждающей личность;</a:t>
            </a:r>
          </a:p>
          <a:p>
            <a:r>
              <a:rPr lang="ru-RU" dirty="0">
                <a:solidFill>
                  <a:prstClr val="black"/>
                </a:solidFill>
              </a:rPr>
              <a:t>Для физлиц — копию паспортных страниц;</a:t>
            </a:r>
          </a:p>
          <a:p>
            <a:r>
              <a:rPr lang="ru-RU" dirty="0">
                <a:solidFill>
                  <a:prstClr val="black"/>
                </a:solidFill>
              </a:rPr>
              <a:t>Для ИП — указании на дату прохождения </a:t>
            </a:r>
            <a:r>
              <a:rPr lang="ru-RU" dirty="0" err="1">
                <a:solidFill>
                  <a:prstClr val="black"/>
                </a:solidFill>
              </a:rPr>
              <a:t>госрегистрации</a:t>
            </a:r>
            <a:r>
              <a:rPr lang="ru-RU" dirty="0">
                <a:solidFill>
                  <a:prstClr val="black"/>
                </a:solidFill>
              </a:rPr>
              <a:t> и принадлежность к МСП, ОГРН, справку из ЕГРИП.</a:t>
            </a:r>
          </a:p>
        </p:txBody>
      </p:sp>
    </p:spTree>
    <p:extLst>
      <p:ext uri="{BB962C8B-B14F-4D97-AF65-F5344CB8AC3E}">
        <p14:creationId xmlns:p14="http://schemas.microsoft.com/office/powerpoint/2010/main" val="2641766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в ЕИС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7075" y="1485900"/>
            <a:ext cx="11464925" cy="5006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Основные документы для участия в закупке: </a:t>
            </a:r>
            <a:r>
              <a:rPr lang="ru-RU" dirty="0"/>
              <a:t> </a:t>
            </a:r>
          </a:p>
          <a:p>
            <a:r>
              <a:rPr lang="ru-RU" dirty="0"/>
              <a:t>выписка из ЕГРЮЛ (ЕГРИП); </a:t>
            </a:r>
          </a:p>
          <a:p>
            <a:r>
              <a:rPr lang="ru-RU" dirty="0"/>
              <a:t>учредительная документация (устав, приказы); </a:t>
            </a:r>
          </a:p>
          <a:p>
            <a:r>
              <a:rPr lang="ru-RU" dirty="0"/>
              <a:t>решение об одобрении крупной сделки; </a:t>
            </a:r>
          </a:p>
          <a:p>
            <a:r>
              <a:rPr lang="ru-RU" dirty="0"/>
              <a:t>паспорт; </a:t>
            </a:r>
          </a:p>
          <a:p>
            <a:r>
              <a:rPr lang="ru-RU" dirty="0"/>
              <a:t>СНИЛС; </a:t>
            </a:r>
          </a:p>
          <a:p>
            <a:r>
              <a:rPr lang="ru-RU" dirty="0"/>
              <a:t>декларация о принадлежности к СМП/СОНКО; </a:t>
            </a:r>
          </a:p>
          <a:p>
            <a:r>
              <a:rPr lang="ru-RU" dirty="0"/>
              <a:t>декларация о соответствии общим требованиям к участникам закупки; </a:t>
            </a:r>
          </a:p>
          <a:p>
            <a:r>
              <a:rPr lang="ru-RU" dirty="0"/>
              <a:t>документы на опыт (исполненные контракты, договоры по 223).</a:t>
            </a:r>
          </a:p>
        </p:txBody>
      </p:sp>
    </p:spTree>
    <p:extLst>
      <p:ext uri="{BB962C8B-B14F-4D97-AF65-F5344CB8AC3E}">
        <p14:creationId xmlns:p14="http://schemas.microsoft.com/office/powerpoint/2010/main" val="4275222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733" y="360306"/>
            <a:ext cx="8835174" cy="9128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в ЕИС: </a:t>
            </a:r>
            <a:b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мини чек-лист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3914" y="1575707"/>
            <a:ext cx="11593286" cy="50128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КЭП на имя руководителя.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КЭПы</a:t>
            </a:r>
            <a:r>
              <a:rPr lang="ru-RU" dirty="0"/>
              <a:t> для сотрудников, которые будут заниматься закупками: подавать заявки, участвовать в торгах, подписывать контракты.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Актуальные доверенности для таких сотрудников (</a:t>
            </a:r>
            <a:r>
              <a:rPr lang="ru-RU" dirty="0">
                <a:solidFill>
                  <a:srgbClr val="FF0000"/>
                </a:solidFill>
              </a:rPr>
              <a:t>МЧД!</a:t>
            </a:r>
            <a:r>
              <a:rPr lang="ru-RU" dirty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Учредительные документы </a:t>
            </a:r>
            <a:r>
              <a:rPr lang="ru-RU" dirty="0" err="1"/>
              <a:t>юрлица</a:t>
            </a:r>
            <a:r>
              <a:rPr lang="ru-RU" dirty="0"/>
              <a:t> или ИП.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/>
              <a:t>КриптоПро</a:t>
            </a:r>
            <a:r>
              <a:rPr lang="ru-RU" dirty="0"/>
              <a:t>, ПК и Интернет.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Запас времени — </a:t>
            </a:r>
            <a:r>
              <a:rPr lang="ru-RU" b="1" dirty="0"/>
              <a:t>3-16 рабочих дней до необходимой закупки</a:t>
            </a:r>
            <a:r>
              <a:rPr lang="ru-RU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Терпение и внимательность.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r>
              <a:rPr lang="ru-RU" dirty="0"/>
              <a:t>Х. Важно! Поставить плагин </a:t>
            </a:r>
            <a:r>
              <a:rPr lang="ru-RU" dirty="0">
                <a:solidFill>
                  <a:srgbClr val="FF0000"/>
                </a:solidFill>
              </a:rPr>
              <a:t>ГИС «Независимый регистратор!</a:t>
            </a:r>
          </a:p>
        </p:txBody>
      </p:sp>
    </p:spTree>
    <p:extLst>
      <p:ext uri="{BB962C8B-B14F-4D97-AF65-F5344CB8AC3E}">
        <p14:creationId xmlns:p14="http://schemas.microsoft.com/office/powerpoint/2010/main" val="2007449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alt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регистрации в ЕИС надо открыть </a:t>
            </a:r>
            <a:r>
              <a:rPr lang="ru-RU" altLang="ru-RU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спецсчёт</a:t>
            </a:r>
            <a:endParaRPr lang="ru-RU" alt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1355270"/>
            <a:ext cx="6083300" cy="531387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 ПАО "Сбербанк России"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2. ПАО Банк ВТБ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3. АО "Газпромбанк" 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4. АО "Российский Сельскохозяйственный банк"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5. АО "АЛЬФА-БАНК"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6. ПАО "МОСКОВСКИЙ КРЕДИТНЫЙ БАНК"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 т.д.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Правительства РФ от 13.07.2018 N 1451-Р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endParaRPr lang="ru-RU" alt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None/>
            </a:pPr>
            <a:r>
              <a:rPr lang="en-US" altLang="ru-RU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https://zakupki.gov.ru/epz/main/public/document/view.html?searchString=&amp;sectionId=1106</a:t>
            </a:r>
            <a:r>
              <a:rPr lang="ru-RU" alt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35998" y="1705202"/>
            <a:ext cx="5324475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Когда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спецсчёт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не нужен: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- при закупке у единственного поставщика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- при участии в запросе котировок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- при аукционе, конкурсе с НМЦК до 1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млн.руб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. и без обеспечения заявки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94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38792" y="1543050"/>
            <a:ext cx="11919857" cy="51260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Оффлайн магазины, рынки, шоурумы и т.п.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Обзвон «холодных», «тёплых» и «горячих» клиентов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Доски объявлений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Маркетплейсы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Собственные сайты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Различная реклама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Аккаунт в соцсетях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Блог компании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Почтовые рассылки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Привлечение </a:t>
            </a:r>
            <a:r>
              <a:rPr lang="ru-RU" altLang="ru-RU" sz="2700" dirty="0" err="1"/>
              <a:t>инфлюенсеров</a:t>
            </a:r>
            <a:endParaRPr lang="ru-RU" altLang="ru-RU" sz="27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2700" dirty="0"/>
              <a:t>Совместные проекты и т.п.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ru-RU" sz="2700" dirty="0">
                <a:solidFill>
                  <a:srgbClr val="FF0000"/>
                </a:solidFill>
              </a:rPr>
              <a:t>=&gt;</a:t>
            </a:r>
            <a:r>
              <a:rPr lang="ru-RU" altLang="ru-RU" sz="2700" dirty="0">
                <a:solidFill>
                  <a:srgbClr val="FF0000"/>
                </a:solidFill>
              </a:rPr>
              <a:t> Регламентированные закупки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ru-RU" altLang="ru-RU" sz="2600" dirty="0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792" y="335813"/>
            <a:ext cx="9241972" cy="91283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</a:rPr>
              <a:t>каналы продаж и продвижения для производителей</a:t>
            </a:r>
            <a:endParaRPr lang="ru-RU" altLang="ru-RU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08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Заголовок 1"/>
          <p:cNvSpPr txBox="1">
            <a:spLocks/>
          </p:cNvSpPr>
          <p:nvPr/>
        </p:nvSpPr>
        <p:spPr bwMode="auto">
          <a:xfrm>
            <a:off x="847499" y="290513"/>
            <a:ext cx="86217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Стоимость – от 0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41" y="1001713"/>
            <a:ext cx="9896456" cy="57815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2BD861-7E38-48F0-8DEF-2E5CB0C7FD14}"/>
              </a:ext>
            </a:extLst>
          </p:cNvPr>
          <p:cNvSpPr/>
          <p:nvPr/>
        </p:nvSpPr>
        <p:spPr>
          <a:xfrm>
            <a:off x="1200150" y="1020536"/>
            <a:ext cx="955221" cy="5061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73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ъект 2"/>
          <p:cNvSpPr>
            <a:spLocks noGrp="1"/>
          </p:cNvSpPr>
          <p:nvPr>
            <p:ph idx="4294967295"/>
          </p:nvPr>
        </p:nvSpPr>
        <p:spPr>
          <a:xfrm>
            <a:off x="288699" y="1309235"/>
            <a:ext cx="11495087" cy="54387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1. Технология по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спецсчёту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такова –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сначала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эл.площадка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заключает соглашение с банком,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потом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банк открывает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спецсчёт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по договору с поставщиком (ч. 13 ст. 44). Т.е. площадкам нужно заключить соглашения со всеми банками из перечня и площадка будет знать, в каком банке открыт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спецсчёт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45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2. Деньги будут блокироваться без участия поставщика/заказчика – им ничего не нужно будет делать, как только поставщик подаст заявку, далее всё сделают эл. площадка и банк (ч. 11, ч. 19, ч. 20           ст. 44)</a:t>
            </a:r>
          </a:p>
          <a:p>
            <a:pPr marL="0" indent="0">
              <a:spcBef>
                <a:spcPts val="45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3. По электронным закупкам с НМЦК от 1 млн. руб. площадка будет принимать обеспечение только со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спецсчёта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7651" name="Заголовок 1"/>
          <p:cNvSpPr txBox="1">
            <a:spLocks/>
          </p:cNvSpPr>
          <p:nvPr/>
        </p:nvSpPr>
        <p:spPr bwMode="auto">
          <a:xfrm>
            <a:off x="463777" y="290513"/>
            <a:ext cx="86217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Порядок работы по </a:t>
            </a:r>
            <a:r>
              <a:rPr kumimoji="0" lang="ru-RU" alt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спецсчетам</a:t>
            </a:r>
            <a:endParaRPr kumimoji="0" lang="ru-RU" alt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498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Технический минимум</a:t>
            </a:r>
            <a:endParaRPr lang="ru-RU" alt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72382" y="1287519"/>
            <a:ext cx="11566525" cy="53816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часть: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Компьютер/ноутбук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Браузер (лучше 2: Яндекс, Спутник, Хром и т.д.)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подпись (КЭП)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Крипто Про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на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Госуслугах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Онлайн-банк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Стабильный Интернет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Дополнительно:</a:t>
            </a: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1) Поисковик закупок (или бесплатный поиск в ЕИС)</a:t>
            </a:r>
          </a:p>
        </p:txBody>
      </p:sp>
    </p:spTree>
    <p:extLst>
      <p:ext uri="{BB962C8B-B14F-4D97-AF65-F5344CB8AC3E}">
        <p14:creationId xmlns:p14="http://schemas.microsoft.com/office/powerpoint/2010/main" val="455792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Организационный минимум</a:t>
            </a:r>
            <a:endParaRPr lang="ru-RU" alt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07940" y="1351019"/>
            <a:ext cx="11329987" cy="5318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Начало – «человек-оркестр» (всё сам, всё сам) – 1-3 закупки в неделю</a:t>
            </a:r>
          </a:p>
          <a:p>
            <a:pPr marL="0" indent="0">
              <a:spcBef>
                <a:spcPts val="600"/>
              </a:spcBef>
              <a:buNone/>
              <a:defRPr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Сотрудники –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аутсорс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или свой: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Спрос превышает предложение</a:t>
            </a:r>
          </a:p>
          <a:p>
            <a:pPr marL="742950" indent="-742950">
              <a:spcBef>
                <a:spcPts val="600"/>
              </a:spcBef>
              <a:buAutoNum type="arabicParenR"/>
              <a:defRPr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Считаем стоимость, например: свой сотрудник стоит 60 000 руб. в месяц,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аутсорс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стоит 50 000 руб. = при равной эффективности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аутсорс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выгоднее</a:t>
            </a:r>
          </a:p>
        </p:txBody>
      </p:sp>
    </p:spTree>
    <p:extLst>
      <p:ext uri="{BB962C8B-B14F-4D97-AF65-F5344CB8AC3E}">
        <p14:creationId xmlns:p14="http://schemas.microsoft.com/office/powerpoint/2010/main" val="2464959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4A4677E-8531-4C9B-8DC6-7588A012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2759529"/>
            <a:ext cx="6866163" cy="2938750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Закупки у единственного поставщика</a:t>
            </a:r>
            <a:br>
              <a:rPr lang="ru-RU" dirty="0"/>
            </a:br>
            <a:br>
              <a:rPr lang="ru-RU" dirty="0"/>
            </a:br>
            <a:r>
              <a:rPr lang="ru-RU" sz="2000" dirty="0"/>
              <a:t>(чтобы попробовать без особых затрат и риска)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287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C8003-D3BA-4D31-963C-2EBE7E6C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 прежде… как совсем легко попробовать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5121" y="1420586"/>
            <a:ext cx="11862708" cy="535509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Найти в поиске на сайте ЕИС состоявшуюся закупку своего региона, включающую ваши ТРУ (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например: строительство школы, а вы монтируете видеонаблюдение, ставите окна, производите кирпич и т.д.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Посмотреть работы и начальную цену на них. Посчитать % снижения (например, НМЦК 70 млн., контракт на 63 млн. = снижение 10%; установка окон = 4 млн. – 10% = 3,6 млн)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Посчитать свои возможности (например, «я могу за 3 млн»)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Найти в разделе Контракт закупки контракт и реквизиты подрядчика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Предложить ему свои услуги на субподряд</a:t>
            </a:r>
          </a:p>
        </p:txBody>
      </p:sp>
    </p:spTree>
    <p:extLst>
      <p:ext uri="{BB962C8B-B14F-4D97-AF65-F5344CB8AC3E}">
        <p14:creationId xmlns:p14="http://schemas.microsoft.com/office/powerpoint/2010/main" val="1115584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C8003-D3BA-4D31-963C-2EBE7E6C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по приморскому краю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F8DE0-A76B-4915-93F9-CE60531A9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722059"/>
            <a:ext cx="6664098" cy="264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E5A5D-0872-4DE2-931C-F48EE24B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422" y="2991110"/>
            <a:ext cx="6116320" cy="264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AED802-DD18-491E-BEB4-2767A25EB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29" y="5862638"/>
            <a:ext cx="11496675" cy="73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E8E2C-4F87-4E46-B78C-A7B703E0A476}"/>
              </a:ext>
            </a:extLst>
          </p:cNvPr>
          <p:cNvSpPr txBox="1"/>
          <p:nvPr/>
        </p:nvSpPr>
        <p:spPr>
          <a:xfrm>
            <a:off x="7113814" y="1619327"/>
            <a:ext cx="4895850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Например: я поставщик услуг по монтажу сетей видеонаблюдения или просто по поставке видеокамер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28E0E-E331-4D0A-B755-C3F377D6A6F3}"/>
              </a:ext>
            </a:extLst>
          </p:cNvPr>
          <p:cNvSpPr txBox="1"/>
          <p:nvPr/>
        </p:nvSpPr>
        <p:spPr>
          <a:xfrm>
            <a:off x="351066" y="4654917"/>
            <a:ext cx="5102678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 закупке и в контракте есть сроки, объёмы, цены, подрядчик и его контакты – звоним или пишем и договариваемся на субподряд</a:t>
            </a:r>
          </a:p>
        </p:txBody>
      </p:sp>
    </p:spTree>
    <p:extLst>
      <p:ext uri="{BB962C8B-B14F-4D97-AF65-F5344CB8AC3E}">
        <p14:creationId xmlns:p14="http://schemas.microsoft.com/office/powerpoint/2010/main" val="1645515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ED2A1-1DF4-498C-B4AC-450D4584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97" y="327649"/>
            <a:ext cx="8835174" cy="912832"/>
          </a:xfrm>
        </p:spPr>
        <p:txBody>
          <a:bodyPr/>
          <a:lstStyle/>
          <a:p>
            <a:r>
              <a:rPr lang="ru-RU" dirty="0"/>
              <a:t>Закупки у единственного поставщика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3914" y="1641020"/>
            <a:ext cx="11413672" cy="50328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Случаи предусмотрены ч. 1 ст. 93 Закона № 44-ФЗ – примерно 60 пунктов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Также по </a:t>
            </a: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п.п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4 и 5 ч. 1 ст. 93 (до 600 </a:t>
            </a: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т.р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 и до 3 млн. р.) закупки проводятся через 3 типа т.н. «электронных магазинов» - 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Приморье это Витрина закупок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Постановлениями Правительства РФ могут быть установлены отдельные случаи закупок у ЕП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67956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316105" y="246006"/>
            <a:ext cx="8835174" cy="9128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1. Закупка «с полки» – </a:t>
            </a:r>
            <a:r>
              <a:rPr lang="ru-RU" alt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закупки до 5 млн. по </a:t>
            </a:r>
            <a:r>
              <a:rPr lang="ru-RU" alt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</a:t>
            </a:r>
            <a:r>
              <a:rPr lang="ru-RU" alt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 и 5</a:t>
            </a:r>
          </a:p>
        </p:txBody>
      </p:sp>
      <p:sp>
        <p:nvSpPr>
          <p:cNvPr id="51203" name="Объект 2"/>
          <p:cNvSpPr>
            <a:spLocks noGrp="1"/>
          </p:cNvSpPr>
          <p:nvPr>
            <p:ph idx="4294967295"/>
          </p:nvPr>
        </p:nvSpPr>
        <p:spPr>
          <a:xfrm>
            <a:off x="316105" y="1330779"/>
            <a:ext cx="11475051" cy="53383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buNone/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Ограничения: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 5 млн., </a:t>
            </a:r>
            <a:r>
              <a:rPr lang="ru-RU" altLang="ru-RU" sz="2400" u="sng" dirty="0">
                <a:latin typeface="Arial" panose="020B0604020202020204" pitchFamily="34" charset="0"/>
                <a:cs typeface="Arial" panose="020B0604020202020204" pitchFamily="34" charset="0"/>
              </a:rPr>
              <a:t>100 млн. годовой лимит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через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эл.площадку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ЭТП может брать плату с УЗ, только при наличии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предв.предложений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Порядок закупки:</a:t>
            </a:r>
          </a:p>
          <a:p>
            <a:pPr marL="457200" indent="-457200">
              <a:spcBef>
                <a:spcPts val="450"/>
              </a:spcBef>
              <a:buFont typeface="+mj-lt"/>
              <a:buAutoNum type="arabicPeriod"/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Предварительное предложение о поставке товаров от участников на ЭТП = заявка 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(наименование ТРУ, товарный знак, страна, кол-во (мин. и макс.), субъект РФ, срок действия, срок поставки (мин. и макс.) и т.д.)</a:t>
            </a:r>
          </a:p>
          <a:p>
            <a:pPr marL="457200" indent="-457200">
              <a:spcBef>
                <a:spcPts val="450"/>
              </a:spcBef>
              <a:buFont typeface="+mj-lt"/>
              <a:buAutoNum type="arabicPeriod"/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Извещение от заказчика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400" u="sng" dirty="0">
                <a:latin typeface="Arial" panose="020B0604020202020204" pitchFamily="34" charset="0"/>
                <a:cs typeface="Arial" panose="020B0604020202020204" pitchFamily="34" charset="0"/>
              </a:rPr>
              <a:t>ТРУ по Каталогу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кол-во, срок поставки,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проект контракта, обоснование ЦК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т.д. – 1 товар, 1 место поставки)</a:t>
            </a:r>
          </a:p>
          <a:p>
            <a:pPr marL="457200" indent="-457200">
              <a:spcBef>
                <a:spcPts val="450"/>
              </a:spcBef>
              <a:buFont typeface="+mj-lt"/>
              <a:buAutoNum type="arabicPeriod"/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Оператор ЭП в течении 1 часа выбирает (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цене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от 1 до 5 предварительных предложений и присылает заказчику</a:t>
            </a:r>
          </a:p>
          <a:p>
            <a:pPr marL="457200" indent="-457200">
              <a:spcBef>
                <a:spcPts val="450"/>
              </a:spcBef>
              <a:buFont typeface="+mj-lt"/>
              <a:buAutoNum type="arabicPeriod"/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Заказчик (без комиссии) в 1 </a:t>
            </a:r>
            <a:r>
              <a:rPr lang="ru-RU" alt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р.д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рассматривает предложения, ранжирует по цене</a:t>
            </a:r>
          </a:p>
          <a:p>
            <a:pPr marL="457200" indent="-457200">
              <a:spcBef>
                <a:spcPts val="450"/>
              </a:spcBef>
              <a:buFont typeface="+mj-lt"/>
              <a:buAutoNum type="arabicPeriod"/>
              <a:defRPr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Заключает контракт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(3 часа направление, 1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р.д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поставщику, 1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р.д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заказчику, не ранее 2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р.д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заключение)</a:t>
            </a:r>
          </a:p>
        </p:txBody>
      </p:sp>
    </p:spTree>
    <p:extLst>
      <p:ext uri="{BB962C8B-B14F-4D97-AF65-F5344CB8AC3E}">
        <p14:creationId xmlns:p14="http://schemas.microsoft.com/office/powerpoint/2010/main" val="2016783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Преимущество «полки» для поставщика</a:t>
            </a:r>
            <a:endParaRPr lang="ru-RU" alt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Объект 2"/>
          <p:cNvSpPr>
            <a:spLocks noGrp="1"/>
          </p:cNvSpPr>
          <p:nvPr>
            <p:ph idx="4294967295"/>
          </p:nvPr>
        </p:nvSpPr>
        <p:spPr>
          <a:xfrm>
            <a:off x="181201" y="1355725"/>
            <a:ext cx="11746819" cy="531341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Это своего рода условно-бесплатный сайт объявлений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Считаете свои расходы на участие в закупке (комиссию площадке, исполнение с пост оплатой, логистику и т.д.)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Загружаете свои 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товары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на «полку»: наименование по КТРУ, товарный знак, страна, кол-во (мин. и макс.), субъект РФ, срок действия, срок поставки (мин. и макс.)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Примерно так: «1000 стульев с характеристиками…, цена 5 000 р/</a:t>
            </a: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поставка 10 дней по Приморскому краю)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Вам приходит контракт: «надо поставить 300 стульев в Уссурийск до 1 августа»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Поставляете, получаете деньги</a:t>
            </a:r>
          </a:p>
        </p:txBody>
      </p:sp>
    </p:spTree>
    <p:extLst>
      <p:ext uri="{BB962C8B-B14F-4D97-AF65-F5344CB8AC3E}">
        <p14:creationId xmlns:p14="http://schemas.microsoft.com/office/powerpoint/2010/main" val="32663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71226" y="311604"/>
            <a:ext cx="8835174" cy="912832"/>
          </a:xfrm>
          <a:prstGeom prst="rect">
            <a:avLst/>
          </a:prstGeo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altLang="ru-RU" sz="3600" dirty="0">
                <a:latin typeface="+mn-lt"/>
              </a:rPr>
              <a:t>Разница между видами регламентированных закупок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220436" y="1583871"/>
            <a:ext cx="5273675" cy="4962525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/>
            <a:r>
              <a:rPr lang="ru-RU" altLang="ru-RU" sz="2600" b="1" dirty="0"/>
              <a:t>Госзакупки (Закон 44-ФЗ)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600" dirty="0"/>
              <a:t>	- рынок более жёстко зарегулирован, у поставщиков много возможностей </a:t>
            </a:r>
            <a:r>
              <a:rPr lang="ru-RU" altLang="ru-RU" sz="2600" u="sng" dirty="0"/>
              <a:t>заставить </a:t>
            </a:r>
            <a:r>
              <a:rPr lang="ru-RU" altLang="ru-RU" sz="2600" dirty="0"/>
              <a:t>заказчика делать </a:t>
            </a:r>
            <a:r>
              <a:rPr lang="ru-RU" altLang="ru-RU" sz="2600" u="sng" dirty="0"/>
              <a:t>как правильно</a:t>
            </a:r>
            <a:r>
              <a:rPr lang="ru-RU" altLang="ru-RU" sz="2600" dirty="0"/>
              <a:t>, а не как ему хочется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600" dirty="0"/>
              <a:t>	- низкие прямые затраты на участие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600" dirty="0"/>
              <a:t>	- в среднем 3,4 заявки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600" dirty="0"/>
              <a:t>	- большая часть закупок идёт через «торги»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5798684" y="1583871"/>
            <a:ext cx="6091237" cy="481965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/>
            <a:r>
              <a:rPr lang="ru-RU" altLang="ru-RU" sz="2600" b="1" dirty="0"/>
              <a:t>Закупки по 223-ФЗ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600" dirty="0"/>
              <a:t>	</a:t>
            </a:r>
            <a:r>
              <a:rPr lang="ru-RU" altLang="ru-RU" sz="2400" dirty="0"/>
              <a:t>- рынок менее зарегулирован, </a:t>
            </a:r>
            <a:r>
              <a:rPr lang="ru-RU" altLang="ru-RU" sz="2400" dirty="0">
                <a:solidFill>
                  <a:srgbClr val="002060"/>
                </a:solidFill>
              </a:rPr>
              <a:t>иногда </a:t>
            </a:r>
            <a:r>
              <a:rPr lang="ru-RU" altLang="ru-RU" sz="2400" dirty="0">
                <a:solidFill>
                  <a:srgbClr val="0000FF"/>
                </a:solidFill>
              </a:rPr>
              <a:t>поставщикам правды добиться невозможно даже жалобами и судами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dirty="0"/>
              <a:t>	- затраты на рынке коммерческих тендеров иногда выше, чем в госзакупках (плата за регистрацию на площадке, за победу и т.п.)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dirty="0"/>
              <a:t>  - встречаются мошенники!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dirty="0"/>
              <a:t>	- в среднем 1,6 заявки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dirty="0"/>
              <a:t>	- много закупается у единственного поставщика</a:t>
            </a:r>
          </a:p>
        </p:txBody>
      </p:sp>
    </p:spTree>
    <p:extLst>
      <p:ext uri="{BB962C8B-B14F-4D97-AF65-F5344CB8AC3E}">
        <p14:creationId xmlns:p14="http://schemas.microsoft.com/office/powerpoint/2010/main" val="3338080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Закупка «с полки» в ЕИС по приморью</a:t>
            </a:r>
            <a:endParaRPr lang="ru-RU" alt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9555D-F874-47ED-8137-11481762FD6B}"/>
              </a:ext>
            </a:extLst>
          </p:cNvPr>
          <p:cNvSpPr txBox="1"/>
          <p:nvPr/>
        </p:nvSpPr>
        <p:spPr>
          <a:xfrm>
            <a:off x="506186" y="1959429"/>
            <a:ext cx="342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https://goo.su/MCyVO</a:t>
            </a:r>
            <a:r>
              <a:rPr lang="ru-RU" sz="2400" b="1" dirty="0"/>
              <a:t> </a:t>
            </a:r>
          </a:p>
        </p:txBody>
      </p:sp>
      <p:pic>
        <p:nvPicPr>
          <p:cNvPr id="1026" name="Picture 2" descr="QR код будет доступен по ссылке">
            <a:extLst>
              <a:ext uri="{FF2B5EF4-FFF2-40B4-BE49-F238E27FC236}">
                <a16:creationId xmlns:a16="http://schemas.microsoft.com/office/drawing/2014/main" id="{E1A594CA-2931-4DF4-A040-3D9078DD4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6" y="2743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7FED9A-5F7F-4397-B99F-7298D312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024958"/>
            <a:ext cx="4974771" cy="464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CE06DC-691D-436B-8A52-388DFA115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184" y="1200194"/>
            <a:ext cx="6077630" cy="824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8690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316105" y="246006"/>
            <a:ext cx="8835174" cy="9128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2. Витрина закупок Приморского края</a:t>
            </a:r>
            <a:endParaRPr lang="ru-RU" alt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7CFA45-4E3E-4B2E-9F3C-0BA34FBD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65" y="1358893"/>
            <a:ext cx="10008246" cy="5256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97335-2934-4407-895C-6555D7D19A4A}"/>
              </a:ext>
            </a:extLst>
          </p:cNvPr>
          <p:cNvSpPr txBox="1"/>
          <p:nvPr/>
        </p:nvSpPr>
        <p:spPr>
          <a:xfrm>
            <a:off x="3526973" y="958292"/>
            <a:ext cx="466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http://zakupki.primorsky.ru/?fl=True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09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316105" y="246006"/>
            <a:ext cx="8835174" cy="91283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2. Витрина закупок Приморского края</a:t>
            </a:r>
            <a:endParaRPr lang="ru-RU" alt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471FC-7421-4869-927C-B27F22C3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35" y="1158838"/>
            <a:ext cx="9463839" cy="5463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5283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Будущее закупок у ЕП</a:t>
            </a:r>
            <a:endParaRPr lang="ru-RU" alt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Объект 2"/>
          <p:cNvSpPr>
            <a:spLocks noGrp="1"/>
          </p:cNvSpPr>
          <p:nvPr>
            <p:ph idx="4294967295"/>
          </p:nvPr>
        </p:nvSpPr>
        <p:spPr>
          <a:xfrm>
            <a:off x="181201" y="1355725"/>
            <a:ext cx="11746819" cy="53134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buNone/>
              <a:defRPr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 эксперимента 2026 г.: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 Закупка через маркетплейсы для образовательных учреждений</a:t>
            </a: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Закупка через ЕККТ (единый каталог конкретных товаров) – простые товары с простым «фиксированным» описанием</a:t>
            </a:r>
          </a:p>
          <a:p>
            <a:pPr>
              <a:spcBef>
                <a:spcPts val="450"/>
              </a:spcBef>
              <a:defRPr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defRPr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Все контракты с ЕП с 1 июля – в реестре контрактов</a:t>
            </a:r>
          </a:p>
          <a:p>
            <a:pPr>
              <a:spcBef>
                <a:spcPts val="450"/>
              </a:spcBef>
              <a:defRPr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06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0759E-B633-4022-ABBB-7FA7C141B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46" y="2946930"/>
            <a:ext cx="6225554" cy="2506420"/>
          </a:xfrm>
        </p:spPr>
        <p:txBody>
          <a:bodyPr/>
          <a:lstStyle/>
          <a:p>
            <a:r>
              <a:rPr lang="ru-RU" dirty="0"/>
              <a:t>Требования к участникам закупки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156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736" y="188856"/>
            <a:ext cx="8963500" cy="912832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Кто может участвовать в закупках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0050" y="1967593"/>
            <a:ext cx="10474779" cy="42372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 44-ФЗ: </a:t>
            </a:r>
          </a:p>
          <a:p>
            <a:pPr marL="0" indent="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Юридические лица</a:t>
            </a:r>
          </a:p>
          <a:p>
            <a:pPr marL="0" indent="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предприниматели</a:t>
            </a:r>
          </a:p>
          <a:p>
            <a:pPr marL="0" indent="0">
              <a:buNone/>
              <a:defRPr/>
            </a:pP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Самозанятые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Физические лица</a:t>
            </a:r>
          </a:p>
        </p:txBody>
      </p:sp>
    </p:spTree>
    <p:extLst>
      <p:ext uri="{BB962C8B-B14F-4D97-AF65-F5344CB8AC3E}">
        <p14:creationId xmlns:p14="http://schemas.microsoft.com/office/powerpoint/2010/main" val="409261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СМП в закупках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77586" y="1485900"/>
            <a:ext cx="11196638" cy="5092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>
              <a:spcBef>
                <a:spcPts val="6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Только для СМП и СОНКО.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Самозанятым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преимуществ нет.</a:t>
            </a:r>
          </a:p>
          <a:p>
            <a:pPr algn="just">
              <a:spcBef>
                <a:spcPts val="6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«Квота» закупок «только у СМП» или с СМП на субподряде = не менее 25% годового объёма закупок каждого заказчика</a:t>
            </a:r>
          </a:p>
          <a:p>
            <a:pPr algn="just">
              <a:spcBef>
                <a:spcPts val="6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Сниженный размер обеспечения исполнения контракта (ОИК) – устанавливается от цены контракта, а не от НМЦК</a:t>
            </a:r>
          </a:p>
          <a:p>
            <a:pPr algn="just">
              <a:spcBef>
                <a:spcPts val="6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Сниженная оплата за победу в эл. процедуре </a:t>
            </a:r>
          </a:p>
          <a:p>
            <a:pPr algn="just">
              <a:spcBef>
                <a:spcPts val="600"/>
              </a:spcBef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Можно ОИК внести не деньгами, а только «добросовестностью» – 3 исполненных контракта на сумму не менее НМЦК</a:t>
            </a:r>
          </a:p>
          <a:p>
            <a:pPr algn="just">
              <a:spcBef>
                <a:spcPts val="600"/>
              </a:spcBef>
              <a:defRPr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1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4000" dirty="0"/>
              <a:t>Плата за победу на ЭТП (пример)</a:t>
            </a: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04" y="1475120"/>
            <a:ext cx="11583769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72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/>
              <a:t>Как выбирается «квота» для СМП, СОНКО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1462" y="1394959"/>
            <a:ext cx="11649075" cy="48498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44-ФЗ - 2 способа: 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1) При проведении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открытых конкурентных способов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определения поставщиков (подрядчиков, исполнителей), в которых участниками закупок являются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СМП, СОНКО.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этом начальная (максимальная) цена контракта не должна превышать двадцать миллионов рублей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2) Обычная открытая конкурентная закупка, но с требованием к поставщику (подрядчику, исполнителю), не являющемуся СМП, СОНКО, о привлечении к исполнению контракта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субподрядчиков, соисполнителей из числа СМП, СОНКО не менее 5% от ЦК</a:t>
            </a:r>
          </a:p>
        </p:txBody>
      </p:sp>
    </p:spTree>
    <p:extLst>
      <p:ext uri="{BB962C8B-B14F-4D97-AF65-F5344CB8AC3E}">
        <p14:creationId xmlns:p14="http://schemas.microsoft.com/office/powerpoint/2010/main" val="21396604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Где увидеть преимущество для </a:t>
            </a:r>
            <a:r>
              <a:rPr lang="ru-RU" alt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смп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9147" y="1322614"/>
            <a:ext cx="11228196" cy="8164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 извещении закупки ссылка на </a:t>
            </a:r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ст. 30 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– пример:</a:t>
            </a:r>
            <a:endParaRPr lang="ru-RU" alt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AB220-EADD-4EC8-801B-EB965412E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7" y="2057650"/>
            <a:ext cx="11342914" cy="254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708A52-CB90-42C1-A0AA-4429B9608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4389691"/>
            <a:ext cx="7038293" cy="229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339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можно продать на тендерах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500063" y="1208088"/>
            <a:ext cx="11691937" cy="54991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Всё: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Строительно-ремонтные работы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Сантехнические и хозяйственные товары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Продукты питания и услуги общепита, напитки, включая алкоголь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Мебель, оргтехнику, инструменты, транспорт и т.д.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Например, Приморский край: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Пакеты полимерные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Костюмы спортивные для мальчиков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Ручной электроинструмент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Масло моторное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Фанера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Масло сливочное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так далее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6B72C-5F77-48D5-80B5-F365F7E5A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020" y="3280172"/>
            <a:ext cx="5754686" cy="16154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AF851-7EDC-43DB-A7EA-A9C59DF07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809" y="4895623"/>
            <a:ext cx="6030897" cy="18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63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Задача поставщика - СМП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3062" y="1804307"/>
            <a:ext cx="10820400" cy="46545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1. Обязательно проверить себя в реестре СМП (если поставщика нет в реестре – это проблема поставщика)</a:t>
            </a:r>
          </a:p>
          <a:p>
            <a:pPr>
              <a:lnSpc>
                <a:spcPct val="80000"/>
              </a:lnSpc>
            </a:pPr>
            <a:r>
              <a:rPr lang="en-US" altLang="ru-RU" sz="3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https://rmsp.nalog.ru/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2. Отметить на ЭТП в заявке, что вы СМП</a:t>
            </a:r>
          </a:p>
          <a:p>
            <a:pPr>
              <a:lnSpc>
                <a:spcPct val="80000"/>
              </a:lnSpc>
            </a:pP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Можно</a:t>
            </a:r>
            <a:r>
              <a:rPr lang="ru-RU" alt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приложить файл с декларацией, что вы СМП или с распечаткой с сайта ФНС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16711130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3600" dirty="0">
                <a:latin typeface="Arial" panose="020B0604020202020204" pitchFamily="34" charset="0"/>
              </a:rPr>
              <a:t>Проверка в реестре СМП (</a:t>
            </a:r>
            <a:r>
              <a:rPr lang="en-US" altLang="ru-RU" sz="3600" dirty="0">
                <a:latin typeface="Arial" panose="020B0604020202020204" pitchFamily="34" charset="0"/>
                <a:hlinkClick r:id="rId2"/>
              </a:rPr>
              <a:t>https://rmsp.nalog.ru/</a:t>
            </a:r>
            <a:r>
              <a:rPr lang="ru-RU" altLang="ru-RU" sz="3600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017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80" y="1373003"/>
            <a:ext cx="9835078" cy="535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408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3600">
                <a:latin typeface="Arial" panose="020B0604020202020204" pitchFamily="34" charset="0"/>
              </a:rPr>
              <a:t>Пример результата поиска</a:t>
            </a:r>
          </a:p>
        </p:txBody>
      </p:sp>
      <p:pic>
        <p:nvPicPr>
          <p:cNvPr id="5120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7" y="1268413"/>
            <a:ext cx="9728879" cy="542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2"/>
          <p:cNvSpPr txBox="1">
            <a:spLocks noChangeArrowheads="1"/>
          </p:cNvSpPr>
          <p:nvPr/>
        </p:nvSpPr>
        <p:spPr bwMode="auto">
          <a:xfrm>
            <a:off x="4943475" y="1484314"/>
            <a:ext cx="381635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prstClr val="black"/>
                </a:solidFill>
                <a:latin typeface="Arial" panose="020B0604020202020204" pitchFamily="34" charset="0"/>
              </a:rPr>
              <a:t>Поиск по </a:t>
            </a:r>
            <a:r>
              <a:rPr lang="ru-RU" altLang="ru-RU" sz="1800" b="1">
                <a:solidFill>
                  <a:prstClr val="black"/>
                </a:solidFill>
                <a:latin typeface="Arial" panose="020B0604020202020204" pitchFamily="34" charset="0"/>
              </a:rPr>
              <a:t>ИНН</a:t>
            </a:r>
            <a:r>
              <a:rPr lang="ru-RU" altLang="ru-RU" sz="1800">
                <a:solidFill>
                  <a:prstClr val="black"/>
                </a:solidFill>
                <a:latin typeface="Arial" panose="020B0604020202020204" pitchFamily="34" charset="0"/>
              </a:rPr>
              <a:t>, ФИО, названию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636322" y="1700214"/>
            <a:ext cx="2307153" cy="369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4440238" y="3538539"/>
            <a:ext cx="2087562" cy="9223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prstClr val="black"/>
                </a:solidFill>
                <a:latin typeface="Arial" panose="020B0604020202020204" pitchFamily="34" charset="0"/>
              </a:rPr>
              <a:t>Ссылка на выписку из ЕГРЮЛ/ЕГРИП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88229" y="4460875"/>
            <a:ext cx="1802946" cy="81176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5232401" y="5524500"/>
            <a:ext cx="1008063" cy="368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prstClr val="black"/>
                </a:solidFill>
                <a:latin typeface="Arial" panose="020B0604020202020204" pitchFamily="34" charset="0"/>
              </a:rPr>
              <a:t>Статус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6240464" y="5540376"/>
            <a:ext cx="564097" cy="1920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1341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rgbClr val="FF0000"/>
                </a:solidFill>
                <a:latin typeface="+mn-lt"/>
              </a:rPr>
              <a:t>Требования к участникам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3062" y="1354138"/>
            <a:ext cx="11555412" cy="506571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eaLnBrk="1" hangingPunct="1"/>
            <a:r>
              <a:rPr lang="ru-RU" sz="3200" dirty="0"/>
              <a:t>1. п. 1 ч. 1 ст. 31 – «разрешительные» документы: лицензии, СРО и т.п.: </a:t>
            </a:r>
          </a:p>
          <a:p>
            <a:pPr eaLnBrk="1" hangingPunct="1">
              <a:buFontTx/>
              <a:buChar char="-"/>
            </a:pPr>
            <a:r>
              <a:rPr lang="ru-RU" sz="3000" i="1" dirty="0"/>
              <a:t>конкурентные закупки</a:t>
            </a:r>
          </a:p>
          <a:p>
            <a:pPr>
              <a:buFontTx/>
              <a:buChar char="-"/>
            </a:pPr>
            <a:r>
              <a:rPr lang="ru-RU" sz="3000" i="1" dirty="0"/>
              <a:t>у ЕП по пунктам 4, 5, 18, 30, 42, 49, 54 и 59 части 1 статьи 93</a:t>
            </a:r>
          </a:p>
          <a:p>
            <a:pPr eaLnBrk="1" hangingPunct="1"/>
            <a:r>
              <a:rPr lang="ru-RU" sz="3200" dirty="0"/>
              <a:t>2. «Декларации» – нет судимости, недоимки, СМП и СОНКО</a:t>
            </a:r>
          </a:p>
          <a:p>
            <a:pPr eaLnBrk="1" hangingPunct="1"/>
            <a:r>
              <a:rPr lang="ru-RU" sz="3200" dirty="0"/>
              <a:t>3. Отсутствие в РНП. Нельзя </a:t>
            </a:r>
            <a:r>
              <a:rPr lang="ru-RU" sz="3200" dirty="0" err="1"/>
              <a:t>оффшорам</a:t>
            </a:r>
            <a:r>
              <a:rPr lang="ru-RU" sz="3200" dirty="0"/>
              <a:t>. Нельзя иностранным агентам. Без иных ограничений на участие</a:t>
            </a:r>
          </a:p>
          <a:p>
            <a:pPr eaLnBrk="1" hangingPunct="1"/>
            <a:r>
              <a:rPr lang="ru-RU" sz="3200" dirty="0"/>
              <a:t>4. «Универсальная </a:t>
            </a:r>
            <a:r>
              <a:rPr lang="ru-RU" sz="3200" dirty="0" err="1"/>
              <a:t>предквалификация</a:t>
            </a:r>
            <a:r>
              <a:rPr lang="ru-RU" sz="3200" dirty="0"/>
              <a:t>» (20+ млн. р.)</a:t>
            </a:r>
          </a:p>
          <a:p>
            <a:pPr eaLnBrk="1" hangingPunct="1"/>
            <a:r>
              <a:rPr lang="ru-RU" sz="3200" dirty="0"/>
              <a:t>5. Дополнительные требования к участникам (ПП 2571)</a:t>
            </a:r>
          </a:p>
          <a:p>
            <a:pPr eaLnBrk="1" hangingPunct="1"/>
            <a:r>
              <a:rPr lang="ru-RU" sz="3200" dirty="0"/>
              <a:t>6. По ГОЗ (только российские </a:t>
            </a:r>
            <a:r>
              <a:rPr lang="ru-RU" sz="3200" dirty="0" err="1"/>
              <a:t>юр.лица</a:t>
            </a:r>
            <a:r>
              <a:rPr lang="ru-RU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93486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altLang="ru-RU" sz="4000" dirty="0"/>
              <a:t>Требования к участникам (ст. 31)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8163" y="1208088"/>
            <a:ext cx="11653837" cy="556101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altLang="ru-RU" sz="2400" b="1" dirty="0"/>
              <a:t>1. соответствие требованиям, установленным в соответствии с законодательством Российской Федерации к лицам, осуществляющим поставку товара, выполнение работы, оказание услуги, являющихся объектом закупки </a:t>
            </a:r>
          </a:p>
          <a:p>
            <a:pPr>
              <a:spcBef>
                <a:spcPts val="600"/>
              </a:spcBef>
            </a:pPr>
            <a:r>
              <a:rPr lang="ru-RU" altLang="ru-RU" sz="2400" dirty="0"/>
              <a:t>= требование о наличии разрешительных документов (копия лицензии, выписка из реестра СРО и т.п.)</a:t>
            </a:r>
          </a:p>
          <a:p>
            <a:pPr>
              <a:spcBef>
                <a:spcPts val="600"/>
              </a:spcBef>
            </a:pPr>
            <a:r>
              <a:rPr lang="ru-RU" altLang="ru-RU" sz="2400" dirty="0"/>
              <a:t>Если законодательством требование установлено</a:t>
            </a:r>
          </a:p>
          <a:p>
            <a:pPr>
              <a:spcBef>
                <a:spcPts val="600"/>
              </a:spcBef>
            </a:pPr>
            <a:endParaRPr lang="ru-RU" altLang="ru-RU" sz="2400" dirty="0"/>
          </a:p>
          <a:p>
            <a:pPr>
              <a:spcBef>
                <a:spcPts val="600"/>
              </a:spcBef>
              <a:buNone/>
            </a:pPr>
            <a:r>
              <a:rPr lang="ru-RU" altLang="ru-RU" sz="2400" dirty="0"/>
              <a:t>	</a:t>
            </a:r>
          </a:p>
          <a:p>
            <a:pPr>
              <a:spcBef>
                <a:spcPts val="600"/>
              </a:spcBef>
              <a:buNone/>
            </a:pPr>
            <a:endParaRPr lang="ru-RU" altLang="ru-RU" sz="2400" dirty="0"/>
          </a:p>
          <a:p>
            <a:pPr>
              <a:spcBef>
                <a:spcPts val="600"/>
              </a:spcBef>
              <a:buNone/>
            </a:pPr>
            <a:endParaRPr lang="ru-RU" altLang="ru-RU" sz="2400" dirty="0"/>
          </a:p>
          <a:p>
            <a:pPr>
              <a:spcBef>
                <a:spcPts val="600"/>
              </a:spcBef>
              <a:buNone/>
            </a:pPr>
            <a:r>
              <a:rPr lang="ru-RU" altLang="ru-RU" sz="2400" dirty="0"/>
              <a:t>	</a:t>
            </a:r>
            <a:r>
              <a:rPr lang="ru-RU" altLang="ru-RU" sz="2300" dirty="0"/>
              <a:t>Требовать можно только то, что предусмотрено НПА!</a:t>
            </a:r>
          </a:p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ru-RU" sz="2300" i="1" dirty="0"/>
              <a:t>(</a:t>
            </a:r>
            <a:r>
              <a:rPr lang="ru-RU" altLang="ru-RU" sz="2300" i="1" dirty="0"/>
              <a:t>ФЗ «О лицензировании», Градостроительный кодекс и т.п.)</a:t>
            </a:r>
          </a:p>
          <a:p>
            <a:pPr>
              <a:spcBef>
                <a:spcPts val="600"/>
              </a:spcBef>
            </a:pPr>
            <a:endParaRPr lang="ru-RU" altLang="ru-RU" sz="23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919288" y="3731946"/>
          <a:ext cx="8291512" cy="1673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6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150"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chemeClr val="tx1"/>
                          </a:solidFill>
                        </a:rPr>
                        <a:t>Заказчик</a:t>
                      </a:r>
                    </a:p>
                  </a:txBody>
                  <a:tcPr marL="91443" marR="91443" marT="45727" marB="45727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chemeClr val="tx1"/>
                          </a:solidFill>
                        </a:rPr>
                        <a:t>Закупочная комиссия</a:t>
                      </a:r>
                    </a:p>
                  </a:txBody>
                  <a:tcPr marL="91443" marR="91443" marT="45727" marB="45727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113"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chemeClr val="tx1"/>
                          </a:solidFill>
                        </a:rPr>
                        <a:t>- Устанавливает требование</a:t>
                      </a:r>
                    </a:p>
                    <a:p>
                      <a:r>
                        <a:rPr lang="ru-RU" sz="2200" dirty="0">
                          <a:solidFill>
                            <a:schemeClr val="tx1"/>
                          </a:solidFill>
                        </a:rPr>
                        <a:t>- Указывает конкретный документ</a:t>
                      </a:r>
                    </a:p>
                  </a:txBody>
                  <a:tcPr marL="91443" marR="91443" marT="45727" marB="45727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chemeClr val="tx1"/>
                          </a:solidFill>
                        </a:rPr>
                        <a:t>- Проверяет предоставление документа</a:t>
                      </a:r>
                    </a:p>
                  </a:txBody>
                  <a:tcPr marL="91443" marR="91443" marT="45727" marB="45727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563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 dirty="0">
                <a:latin typeface="+mn-lt"/>
              </a:rPr>
              <a:t>«Декларации» – </a:t>
            </a:r>
            <a:r>
              <a:rPr lang="ru-RU" altLang="ru-RU" dirty="0" err="1">
                <a:latin typeface="+mn-lt"/>
              </a:rPr>
              <a:t>п.п</a:t>
            </a:r>
            <a:r>
              <a:rPr lang="ru-RU" altLang="ru-RU" dirty="0">
                <a:latin typeface="+mn-lt"/>
              </a:rPr>
              <a:t>. 3-9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535018"/>
              </p:ext>
            </p:extLst>
          </p:nvPr>
        </p:nvGraphicFramePr>
        <p:xfrm>
          <a:off x="415636" y="1314241"/>
          <a:ext cx="11329060" cy="5409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4437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Отсутствие ликвидации,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</a:rPr>
                        <a:t> банкротства, конкурсного производства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tx1"/>
                          </a:solidFill>
                        </a:rPr>
                        <a:t>Неприостановление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 деятельности в порядке КоАП РФ</a:t>
                      </a: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437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Отсутствие недоимки по налогам, сборам за 1 год свыше 25%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</a:rPr>
                        <a:t> баланса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Отсутствие у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</a:rPr>
                        <a:t> руководства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судимости, запрета занимать должности, дисквалификации</a:t>
                      </a: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297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- Отсутствие ответственности по ст. 19.28 КоАП РФ (незаконное вознаграждение) – только юридические лица!</a:t>
                      </a:r>
                    </a:p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- Не иностранный агент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Заказчик проверяет!!!</a:t>
                      </a: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Обладание исключительными правами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</a:rPr>
                        <a:t> на результаты интеллектуальной деятельности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4370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Отсутствие конфликта интересов с заказчиком</a:t>
                      </a:r>
                    </a:p>
                  </a:txBody>
                  <a:tcPr marL="91439" marR="91439" marT="45713" marB="45713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3" marB="45713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836" name="TextBox 2"/>
          <p:cNvSpPr txBox="1">
            <a:spLocks noChangeArrowheads="1"/>
          </p:cNvSpPr>
          <p:nvPr/>
        </p:nvSpPr>
        <p:spPr bwMode="auto">
          <a:xfrm>
            <a:off x="6210210" y="5701500"/>
            <a:ext cx="5474525" cy="7078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prstClr val="black"/>
                </a:solidFill>
                <a:latin typeface="Arial" panose="020B0604020202020204" pitchFamily="34" charset="0"/>
              </a:rPr>
              <a:t>+ СМП и СОНКО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921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dirty="0">
                <a:latin typeface="+mn-lt"/>
              </a:rPr>
              <a:t>Дополнительные требования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2626530"/>
              </p:ext>
            </p:extLst>
          </p:nvPr>
        </p:nvGraphicFramePr>
        <p:xfrm>
          <a:off x="0" y="1663700"/>
          <a:ext cx="11222180" cy="4983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1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1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491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пункт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10 ч. 1 ст. 31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2" marB="4572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пункт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11 ч. 1 ст. 31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2" marB="4572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41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участник закупки, учредители и т.д. не является офшорной компанией</a:t>
                      </a:r>
                    </a:p>
                  </a:txBody>
                  <a:tcPr marL="91433" marR="91433" marT="45722" marB="4572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отсутствие у участника закупки ограничений для участия в закупках, установленных законодательством Российской Федерации</a:t>
                      </a:r>
                    </a:p>
                  </a:txBody>
                  <a:tcPr marL="91433" marR="91433" marT="45722" marB="4572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4797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Требование устанавливает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всегда, но проверяет </a:t>
                      </a:r>
                      <a:r>
                        <a:rPr lang="ru-RU" sz="2400" b="0" baseline="0" dirty="0" err="1">
                          <a:solidFill>
                            <a:schemeClr val="tx1"/>
                          </a:solidFill>
                        </a:rPr>
                        <a:t>эл.площадка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2" marB="4572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Требование устанавливает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всегда, но проверять по желанию (</a:t>
                      </a:r>
                      <a:r>
                        <a:rPr lang="ru-RU" sz="2400" b="0" i="1" baseline="0" dirty="0">
                          <a:solidFill>
                            <a:schemeClr val="tx1"/>
                          </a:solidFill>
                        </a:rPr>
                        <a:t>поставщикам рекомендуется указать в декларации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22" marB="45722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9379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altLang="ru-RU" dirty="0">
                <a:latin typeface="+mn-lt"/>
              </a:rPr>
              <a:t>РНП и подзаконные акты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3202853"/>
              </p:ext>
            </p:extLst>
          </p:nvPr>
        </p:nvGraphicFramePr>
        <p:xfrm>
          <a:off x="287565" y="1513568"/>
          <a:ext cx="11340936" cy="4868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32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ч. 1.1. 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ст. 31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4" marB="45714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ч. 2 и ч. 2.1 ст. 31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4" marB="45714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89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в</a:t>
                      </a:r>
                      <a:r>
                        <a:rPr lang="ru-RU" sz="2400" b="1" baseline="0" dirty="0">
                          <a:solidFill>
                            <a:schemeClr val="tx1"/>
                          </a:solidFill>
                        </a:rPr>
                        <a:t> реестре недобросовестных поставщиков (подрядчиков, исполнителей) отсутствует информация об участнике закупки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4" marB="45714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дополнительные требования по решению Правительства РФ (</a:t>
                      </a:r>
                      <a:r>
                        <a:rPr lang="ru-RU" sz="2400" b="1" dirty="0">
                          <a:solidFill>
                            <a:srgbClr val="FF0000"/>
                          </a:solidFill>
                        </a:rPr>
                        <a:t>например, ПП РФ от 29.12.2021 №2571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1433" marR="91433" marT="45714" marB="45714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2657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Требование заказчик устанавливает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вправе, но проверяет всегда самостоятельно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4" marB="45714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Требование заказчик устанавливает и проверяет</a:t>
                      </a:r>
                      <a:r>
                        <a:rPr lang="ru-RU" sz="2400" b="0" baseline="0" dirty="0">
                          <a:solidFill>
                            <a:schemeClr val="tx1"/>
                          </a:solidFill>
                        </a:rPr>
                        <a:t> всегда, но если есть НПА (ПП РФ от 29.12.2021 №2571)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4" marB="45714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9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760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3800" b="1" dirty="0"/>
              <a:t>«Универсальная </a:t>
            </a:r>
            <a:r>
              <a:rPr lang="ru-RU" altLang="ru-RU" sz="3800" b="1" dirty="0" err="1"/>
              <a:t>предквалификация</a:t>
            </a:r>
            <a:r>
              <a:rPr lang="ru-RU" altLang="ru-RU" sz="3800" b="1" dirty="0"/>
              <a:t>»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0187" y="1674359"/>
            <a:ext cx="11731625" cy="472598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altLang="ru-RU" dirty="0"/>
              <a:t>В закупках </a:t>
            </a:r>
            <a:r>
              <a:rPr lang="ru-RU" altLang="ru-RU" dirty="0">
                <a:solidFill>
                  <a:srgbClr val="FF0000"/>
                </a:solidFill>
              </a:rPr>
              <a:t>без </a:t>
            </a:r>
            <a:r>
              <a:rPr lang="ru-RU" altLang="ru-RU" dirty="0" err="1">
                <a:solidFill>
                  <a:srgbClr val="FF0000"/>
                </a:solidFill>
              </a:rPr>
              <a:t>доптребований</a:t>
            </a:r>
            <a:r>
              <a:rPr lang="ru-RU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/>
              <a:t>и с НМЦК </a:t>
            </a:r>
            <a:r>
              <a:rPr lang="ru-RU" altLang="ru-RU" b="1" dirty="0"/>
              <a:t>от 20 млн руб. </a:t>
            </a:r>
            <a:r>
              <a:rPr lang="ru-RU" altLang="ru-RU" dirty="0"/>
              <a:t>следует предусмотреть условие: за последние 3 года у участника должен быть исполненный контракт по Закону N 44-ФЗ или 223-ФЗ. Сумма контракта - не меньше 20% НМЦК. Если выставлялись неустойки, они должны быть уплачены.</a:t>
            </a:r>
          </a:p>
          <a:p>
            <a:pPr>
              <a:lnSpc>
                <a:spcPct val="80000"/>
              </a:lnSpc>
            </a:pPr>
            <a:endParaRPr lang="ru-RU" altLang="ru-RU" dirty="0"/>
          </a:p>
          <a:p>
            <a:pPr>
              <a:lnSpc>
                <a:spcPct val="80000"/>
              </a:lnSpc>
            </a:pPr>
            <a:r>
              <a:rPr lang="ru-RU" altLang="ru-RU" dirty="0"/>
              <a:t>Соответствие требованиям универсальной </a:t>
            </a:r>
            <a:r>
              <a:rPr lang="ru-RU" altLang="ru-RU" dirty="0" err="1"/>
              <a:t>предквалификации</a:t>
            </a:r>
            <a:r>
              <a:rPr lang="ru-RU" altLang="ru-RU" dirty="0"/>
              <a:t> подтверждают:</a:t>
            </a:r>
          </a:p>
          <a:p>
            <a:pPr>
              <a:lnSpc>
                <a:spcPct val="80000"/>
              </a:lnSpc>
            </a:pPr>
            <a:r>
              <a:rPr lang="ru-RU" altLang="ru-RU" dirty="0"/>
              <a:t>- номером записи из реестра контрактов, предусмотренного Законом N 44-ФЗ;</a:t>
            </a:r>
          </a:p>
          <a:p>
            <a:pPr>
              <a:lnSpc>
                <a:spcPct val="80000"/>
              </a:lnSpc>
            </a:pPr>
            <a:r>
              <a:rPr lang="ru-RU" altLang="ru-RU" dirty="0"/>
              <a:t>- выпиской из реестра контрактов, составляющих </a:t>
            </a:r>
            <a:r>
              <a:rPr lang="ru-RU" altLang="ru-RU" dirty="0" err="1"/>
              <a:t>гостайну</a:t>
            </a:r>
            <a:r>
              <a:rPr lang="ru-RU" altLang="ru-RU" dirty="0"/>
              <a:t>;</a:t>
            </a:r>
          </a:p>
          <a:p>
            <a:pPr>
              <a:lnSpc>
                <a:spcPct val="80000"/>
              </a:lnSpc>
            </a:pPr>
            <a:r>
              <a:rPr lang="ru-RU" altLang="ru-RU" dirty="0"/>
              <a:t>- исполненным контрактом или договором.</a:t>
            </a:r>
          </a:p>
        </p:txBody>
      </p:sp>
    </p:spTree>
    <p:extLst>
      <p:ext uri="{BB962C8B-B14F-4D97-AF65-F5344CB8AC3E}">
        <p14:creationId xmlns:p14="http://schemas.microsoft.com/office/powerpoint/2010/main" val="30461665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dirty="0">
                <a:latin typeface="+mn-lt"/>
              </a:rPr>
              <a:t>Доп. требования к участникам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84325"/>
            <a:ext cx="11553825" cy="506571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altLang="ru-RU" sz="3200" b="1" dirty="0"/>
              <a:t>Основание </a:t>
            </a:r>
            <a:r>
              <a:rPr lang="ru-RU" altLang="ru-RU" sz="3200" dirty="0"/>
              <a:t>– Постановление Правительства РФ от </a:t>
            </a:r>
            <a:r>
              <a:rPr lang="ru-RU" altLang="ru-RU" sz="3200" b="1" dirty="0"/>
              <a:t>29.12.2021 N 2571 </a:t>
            </a:r>
            <a:r>
              <a:rPr lang="ru-RU" altLang="ru-RU" sz="3200" dirty="0"/>
              <a:t>"О дополнительных требованиях к участникам закупки отдельных видов товаров, работ, услуг для обеспечения государственных и муниципальных нужд, а также об информации и документах, подтверждающих соответствие участников закупки указанным дополнительным требованиям, и признании утратившими силу некоторых актов и отдельных положений актов Правительства Российской Федерации«</a:t>
            </a:r>
          </a:p>
          <a:p>
            <a:r>
              <a:rPr lang="ru-RU" sz="3200" b="1" dirty="0"/>
              <a:t>Задача поставщика</a:t>
            </a:r>
            <a:r>
              <a:rPr lang="ru-RU" sz="3200" dirty="0"/>
              <a:t>: прочитать ПП 2571 -</a:t>
            </a:r>
            <a:r>
              <a:rPr lang="en-US" sz="3200" dirty="0"/>
              <a:t>&gt;</a:t>
            </a:r>
            <a:r>
              <a:rPr lang="ru-RU" sz="3200" dirty="0"/>
              <a:t> ещё раз, но уже внимательно прочитать ПП 2571 -</a:t>
            </a:r>
            <a:r>
              <a:rPr lang="en-US" sz="3200" dirty="0"/>
              <a:t>&gt;</a:t>
            </a:r>
            <a:r>
              <a:rPr lang="ru-RU" sz="3200" dirty="0"/>
              <a:t> загрузить документы на ЭТП </a:t>
            </a:r>
            <a:r>
              <a:rPr lang="ru-RU" sz="3200" dirty="0">
                <a:solidFill>
                  <a:srgbClr val="C00000"/>
                </a:solidFill>
              </a:rPr>
              <a:t>заранее</a:t>
            </a:r>
          </a:p>
        </p:txBody>
      </p:sp>
    </p:spTree>
    <p:extLst>
      <p:ext uri="{BB962C8B-B14F-4D97-AF65-F5344CB8AC3E}">
        <p14:creationId xmlns:p14="http://schemas.microsoft.com/office/powerpoint/2010/main" val="61336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Но есть нюансы</a:t>
            </a:r>
            <a:endParaRPr lang="ru-RU" alt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274637" y="1525644"/>
            <a:ext cx="11642725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1. «Честный знак» (ЕГАИС «Лес», «Меркурий» и т.д.)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Без ЧЗ многие товары не примут, либо можно получить большой штраф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2. Национальный режим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Сейчас разного рода преференции товарам ЕАИС предоставляются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почти всегда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Т.е. производители РФ товара часто получают преференции в сравнении с импортёрами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891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" y="161450"/>
            <a:ext cx="9849853" cy="6563910"/>
          </a:xfrm>
          <a:prstGeom prst="rect">
            <a:avLst/>
          </a:prstGeom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955" y="1544127"/>
            <a:ext cx="3333331" cy="912832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3800" b="1" dirty="0"/>
              <a:t>Пример</a:t>
            </a:r>
          </a:p>
        </p:txBody>
      </p:sp>
    </p:spTree>
    <p:extLst>
      <p:ext uri="{BB962C8B-B14F-4D97-AF65-F5344CB8AC3E}">
        <p14:creationId xmlns:p14="http://schemas.microsoft.com/office/powerpoint/2010/main" val="41139260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>
                <a:latin typeface="+mn-lt"/>
              </a:rPr>
              <a:t>Пример в закупке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A95B51-BC56-4683-B103-DAE71F19F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8" y="1101688"/>
            <a:ext cx="5052993" cy="258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A68AAD-E3FB-402E-9A1D-B64C5149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04" y="981546"/>
            <a:ext cx="6392497" cy="5762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39350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3800" b="1" dirty="0"/>
              <a:t>Резюме по требованиям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3287" y="1428750"/>
            <a:ext cx="11854542" cy="524039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2500" b="1" dirty="0"/>
              <a:t>Устанавливаются следующие требования: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ru-RU" altLang="ru-RU" sz="2500" dirty="0"/>
              <a:t>Общие (нет судимости, недоимки по налогам и т.д.),в  том числе отсутствие в РНП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ru-RU" altLang="ru-RU" sz="2500" dirty="0"/>
              <a:t>О наличии разрешений (СРО, лицензии и т.д.)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ru-RU" altLang="ru-RU" sz="2500" dirty="0"/>
              <a:t>О наличии доп. квалификации (опыт и т.д.)</a:t>
            </a: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ru-RU" altLang="ru-RU" sz="2500" dirty="0"/>
              <a:t>Преимущества СМП, СОНКО, организациям инвалидов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500" b="1" dirty="0"/>
              <a:t>Задача поставщика: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500" dirty="0"/>
              <a:t>По </a:t>
            </a:r>
            <a:r>
              <a:rPr lang="ru-RU" altLang="ru-RU" sz="2500" dirty="0" err="1"/>
              <a:t>п.п</a:t>
            </a:r>
            <a:r>
              <a:rPr lang="ru-RU" altLang="ru-RU" sz="2500" dirty="0"/>
              <a:t>. 1, 4 – соответствовать требованиям, проверить свою карточку организации в ЕИС и информацию на ЭТП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500" dirty="0"/>
              <a:t>По п. 2 – получить соотв. разрешение, указать или приложить его в составе заявки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2500" dirty="0"/>
              <a:t>По п. 3 – нарабатывать опыт, загрузить его </a:t>
            </a:r>
            <a:r>
              <a:rPr lang="ru-RU" altLang="ru-RU" sz="2500" b="1" dirty="0"/>
              <a:t>заранее на ЭТП</a:t>
            </a:r>
          </a:p>
        </p:txBody>
      </p:sp>
    </p:spTree>
    <p:extLst>
      <p:ext uri="{BB962C8B-B14F-4D97-AF65-F5344CB8AC3E}">
        <p14:creationId xmlns:p14="http://schemas.microsoft.com/office/powerpoint/2010/main" val="208917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D330E10-717E-4936-A3A0-1DF520399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закупок</a:t>
            </a:r>
          </a:p>
        </p:txBody>
      </p:sp>
    </p:spTree>
    <p:extLst>
      <p:ext uri="{BB962C8B-B14F-4D97-AF65-F5344CB8AC3E}">
        <p14:creationId xmlns:p14="http://schemas.microsoft.com/office/powerpoint/2010/main" val="24833215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Способы </a:t>
            </a:r>
            <a:r>
              <a:rPr lang="ru-RU" alt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конкурентных</a:t>
            </a:r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закупок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2079" y="1852613"/>
            <a:ext cx="11464925" cy="46402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Конкурсы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побеждает УЗ по критериям</a:t>
            </a:r>
          </a:p>
          <a:p>
            <a:pPr marL="514350" indent="-514350">
              <a:buAutoNum type="arabicPeriod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Аукционы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побеждает УЗ по минимальной цене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Запрос котировок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побеждает УЗ по минимальной цене</a:t>
            </a: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Закупка у </a:t>
            </a:r>
            <a:r>
              <a:rPr lang="ru-RU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ед.поставщика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(напрямую)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Закупка у </a:t>
            </a:r>
            <a:r>
              <a:rPr lang="ru-RU" alt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ед.поставщика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(через «эл. магазин»)</a:t>
            </a:r>
          </a:p>
          <a:p>
            <a:pPr marL="514350" indent="-514350">
              <a:buAutoNum type="arabicPeriod"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«Полка»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– побеждает УЗ по минимальной цене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01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b="1" dirty="0"/>
              <a:t>Примеры закупок в приморье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79656-0FBC-4060-A716-A3A426437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07" y="1164834"/>
            <a:ext cx="9030380" cy="55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0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b="1" dirty="0"/>
              <a:t>Особенности конкурса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3D8920-5597-4BCA-A7CD-7FD15DB38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" y="1386542"/>
            <a:ext cx="10052957" cy="512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81354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b="1" dirty="0"/>
              <a:t>Критерии оценки в конкурсе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4838" y="1690688"/>
            <a:ext cx="11587162" cy="47688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altLang="ru-RU" sz="2600" dirty="0"/>
              <a:t>Статья 32 Закона и Постановление Правительства РФ от </a:t>
            </a:r>
            <a:r>
              <a:rPr lang="ru-RU" altLang="ru-RU" sz="2600" b="1" dirty="0"/>
              <a:t>31.12.2021 N 2604</a:t>
            </a:r>
            <a:r>
              <a:rPr lang="ru-RU" altLang="ru-RU" sz="2600" dirty="0"/>
              <a:t> – </a:t>
            </a:r>
            <a:r>
              <a:rPr lang="ru-RU" altLang="ru-RU" sz="2600" b="1" dirty="0"/>
              <a:t>критерии оценки:</a:t>
            </a:r>
          </a:p>
          <a:p>
            <a:pPr>
              <a:buNone/>
            </a:pPr>
            <a:r>
              <a:rPr lang="ru-RU" altLang="ru-RU" sz="2600" dirty="0"/>
              <a:t>(стоимостные)</a:t>
            </a:r>
          </a:p>
          <a:p>
            <a:pPr>
              <a:buNone/>
            </a:pPr>
            <a:r>
              <a:rPr lang="ru-RU" altLang="ru-RU" sz="2600" b="1" dirty="0"/>
              <a:t>а) цена контракта, сумма цен единиц товара, работы, услуги;</a:t>
            </a:r>
          </a:p>
          <a:p>
            <a:pPr>
              <a:buNone/>
            </a:pPr>
            <a:r>
              <a:rPr lang="ru-RU" altLang="ru-RU" sz="2600" b="1" dirty="0"/>
              <a:t>б) расходы;</a:t>
            </a:r>
          </a:p>
          <a:p>
            <a:pPr>
              <a:buNone/>
            </a:pPr>
            <a:r>
              <a:rPr lang="ru-RU" altLang="ru-RU" sz="2600" dirty="0">
                <a:solidFill>
                  <a:srgbClr val="FF0000"/>
                </a:solidFill>
              </a:rPr>
              <a:t>Или</a:t>
            </a:r>
            <a:r>
              <a:rPr lang="ru-RU" altLang="ru-RU" sz="2600" dirty="0"/>
              <a:t> - </a:t>
            </a:r>
            <a:r>
              <a:rPr lang="ru-RU" altLang="ru-RU" sz="2600" b="1" dirty="0"/>
              <a:t>стоимость жизненного цикла товара или созданного в результате выполнения работы объекта (по КЖЦ)</a:t>
            </a:r>
          </a:p>
          <a:p>
            <a:pPr>
              <a:buNone/>
            </a:pPr>
            <a:r>
              <a:rPr lang="ru-RU" altLang="ru-RU" sz="2600" dirty="0"/>
              <a:t>(</a:t>
            </a:r>
            <a:r>
              <a:rPr lang="ru-RU" altLang="ru-RU" sz="2600" dirty="0" err="1"/>
              <a:t>нестоимостные</a:t>
            </a:r>
            <a:r>
              <a:rPr lang="ru-RU" altLang="ru-RU" sz="2600" dirty="0"/>
              <a:t>)</a:t>
            </a:r>
          </a:p>
          <a:p>
            <a:pPr>
              <a:buNone/>
            </a:pPr>
            <a:r>
              <a:rPr lang="ru-RU" altLang="ru-RU" sz="2600" b="1" dirty="0"/>
              <a:t>в) характеристики объекта закупки;</a:t>
            </a:r>
          </a:p>
          <a:p>
            <a:pPr>
              <a:buNone/>
            </a:pPr>
            <a:r>
              <a:rPr lang="ru-RU" altLang="ru-RU" sz="2600" b="1" dirty="0"/>
              <a:t>г) квалификация участников закупки.</a:t>
            </a:r>
          </a:p>
        </p:txBody>
      </p:sp>
    </p:spTree>
    <p:extLst>
      <p:ext uri="{BB962C8B-B14F-4D97-AF65-F5344CB8AC3E}">
        <p14:creationId xmlns:p14="http://schemas.microsoft.com/office/powerpoint/2010/main" val="9167719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b="1" dirty="0"/>
              <a:t>5 «уровней» критериев оценки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6250" y="1730602"/>
            <a:ext cx="11239500" cy="48021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dirty="0"/>
              <a:t>1. Стоимостные и </a:t>
            </a:r>
            <a:r>
              <a:rPr lang="ru-RU" altLang="ru-RU" dirty="0" err="1"/>
              <a:t>нестоимостные</a:t>
            </a:r>
            <a:r>
              <a:rPr lang="ru-RU" altLang="ru-RU" dirty="0"/>
              <a:t> критерии (из ПП 2604)</a:t>
            </a:r>
          </a:p>
          <a:p>
            <a:pPr marL="0" indent="0">
              <a:buNone/>
            </a:pPr>
            <a:r>
              <a:rPr lang="ru-RU" altLang="ru-RU" dirty="0"/>
              <a:t>2. Цена контракта, квалификация, опыт и т.д. (из ПП 2604)</a:t>
            </a:r>
          </a:p>
          <a:p>
            <a:pPr marL="0" indent="0">
              <a:buNone/>
            </a:pPr>
            <a:r>
              <a:rPr lang="ru-RU" altLang="ru-RU" dirty="0"/>
              <a:t>3. Показатели оценки по критериям (например, опыт – количество исполненных контрактов; из ПП 2604 </a:t>
            </a:r>
            <a:r>
              <a:rPr lang="ru-RU" altLang="ru-RU" dirty="0">
                <a:solidFill>
                  <a:srgbClr val="FF0000"/>
                </a:solidFill>
              </a:rPr>
              <a:t>или свои</a:t>
            </a:r>
            <a:r>
              <a:rPr lang="ru-RU" altLang="ru-RU" dirty="0"/>
              <a:t>)</a:t>
            </a:r>
          </a:p>
          <a:p>
            <a:pPr marL="0" indent="0">
              <a:buNone/>
            </a:pPr>
            <a:r>
              <a:rPr lang="ru-RU" altLang="ru-RU" dirty="0"/>
              <a:t>4. Формула или иной порядок оценки по критериям (из ПП 2604 </a:t>
            </a:r>
            <a:r>
              <a:rPr lang="ru-RU" altLang="ru-RU" dirty="0">
                <a:solidFill>
                  <a:srgbClr val="FF0000"/>
                </a:solidFill>
              </a:rPr>
              <a:t>или свои</a:t>
            </a:r>
            <a:r>
              <a:rPr lang="ru-RU" altLang="ru-RU" dirty="0"/>
              <a:t>)</a:t>
            </a:r>
          </a:p>
          <a:p>
            <a:pPr marL="0" indent="0">
              <a:buNone/>
            </a:pPr>
            <a:r>
              <a:rPr lang="ru-RU" altLang="ru-RU" dirty="0"/>
              <a:t>5. Документы, которые участник должен предоставить (из ПП 2604 </a:t>
            </a:r>
            <a:r>
              <a:rPr lang="ru-RU" altLang="ru-RU" dirty="0">
                <a:solidFill>
                  <a:srgbClr val="FF0000"/>
                </a:solidFill>
              </a:rPr>
              <a:t>или свои</a:t>
            </a:r>
            <a:r>
              <a:rPr lang="ru-RU" alt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22407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 err="1"/>
              <a:t>Лайфхак</a:t>
            </a:r>
            <a:r>
              <a:rPr lang="ru-RU" altLang="ru-RU" b="1" dirty="0"/>
              <a:t> 2025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9725" y="930275"/>
            <a:ext cx="11852275" cy="57086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000" b="1" dirty="0"/>
              <a:t>ЭКГ – рейтинг </a:t>
            </a:r>
            <a:r>
              <a:rPr lang="ru-RU" altLang="ru-RU" sz="2000" dirty="0"/>
              <a:t>по </a:t>
            </a:r>
            <a:r>
              <a:rPr lang="ru-RU" altLang="ru-RU" sz="2000" b="1" dirty="0"/>
              <a:t>ГОСТ Р 71198-2023 </a:t>
            </a:r>
            <a:r>
              <a:rPr lang="ru-RU" altLang="ru-RU" sz="2000" dirty="0"/>
              <a:t>помогает заказчикам:</a:t>
            </a:r>
          </a:p>
          <a:p>
            <a:pPr marL="0" indent="0">
              <a:buNone/>
            </a:pPr>
            <a:r>
              <a:rPr lang="ru-RU" altLang="ru-RU" sz="2000" dirty="0"/>
              <a:t>- выбирать надёжных поставщиков,</a:t>
            </a:r>
          </a:p>
          <a:p>
            <a:pPr marL="0" indent="0">
              <a:buNone/>
            </a:pPr>
            <a:r>
              <a:rPr lang="ru-RU" altLang="ru-RU" sz="2000" dirty="0"/>
              <a:t>- поддерживать </a:t>
            </a:r>
            <a:r>
              <a:rPr lang="ru-RU" altLang="ru-RU" sz="2000" dirty="0" err="1"/>
              <a:t>соц</a:t>
            </a:r>
            <a:r>
              <a:rPr lang="ru-RU" altLang="ru-RU" sz="2000" dirty="0"/>
              <a:t>- и </a:t>
            </a:r>
            <a:r>
              <a:rPr lang="ru-RU" altLang="ru-RU" sz="2000" dirty="0" err="1"/>
              <a:t>экобизнес</a:t>
            </a:r>
            <a:r>
              <a:rPr lang="ru-RU" altLang="ru-RU" sz="2000" dirty="0"/>
              <a:t>,</a:t>
            </a:r>
          </a:p>
          <a:p>
            <a:pPr marL="0" indent="0">
              <a:buNone/>
            </a:pPr>
            <a:r>
              <a:rPr lang="ru-RU" altLang="ru-RU" sz="2000" dirty="0"/>
              <a:t>- повышать качество закупок.</a:t>
            </a:r>
          </a:p>
          <a:p>
            <a:pPr marL="0" indent="0">
              <a:buNone/>
            </a:pPr>
            <a:r>
              <a:rPr lang="ru-RU" altLang="ru-RU" sz="2000" b="1" dirty="0"/>
              <a:t>Где заказчикам рекомендуют применять:</a:t>
            </a:r>
          </a:p>
          <a:p>
            <a:pPr marL="0" indent="0">
              <a:buNone/>
            </a:pPr>
            <a:r>
              <a:rPr lang="ru-RU" altLang="ru-RU" sz="2000" dirty="0"/>
              <a:t>– конкурсы с НМЦК от 3,5 млн ₽,</a:t>
            </a:r>
          </a:p>
          <a:p>
            <a:pPr marL="0" indent="0">
              <a:buNone/>
            </a:pPr>
            <a:r>
              <a:rPr lang="ru-RU" altLang="ru-RU" sz="2000" dirty="0"/>
              <a:t>– закупки продуктов, мебели, IT-услуг, детского отдыха,</a:t>
            </a:r>
          </a:p>
          <a:p>
            <a:pPr marL="0" indent="0">
              <a:buNone/>
            </a:pPr>
            <a:r>
              <a:rPr lang="ru-RU" altLang="ru-RU" sz="2000" dirty="0"/>
              <a:t>– аренда авто, охрана, аудит, проектирование и др.</a:t>
            </a:r>
          </a:p>
          <a:p>
            <a:pPr marL="0" indent="0">
              <a:buNone/>
            </a:pPr>
            <a:r>
              <a:rPr lang="ru-RU" altLang="ru-RU" sz="2000" b="1" dirty="0"/>
              <a:t>Как влияет на оценку:</a:t>
            </a:r>
          </a:p>
          <a:p>
            <a:pPr marL="0" indent="0">
              <a:buNone/>
            </a:pPr>
            <a:r>
              <a:rPr lang="ru-RU" altLang="ru-RU" sz="2000" dirty="0"/>
              <a:t>Включается в критерий "Квалификация участников" и может весить 10–50% в общей оценке заявки.</a:t>
            </a:r>
          </a:p>
          <a:p>
            <a:pPr marL="0" indent="0">
              <a:buNone/>
            </a:pPr>
            <a:r>
              <a:rPr lang="ru-RU" altLang="ru-RU" sz="2000" b="1" dirty="0"/>
              <a:t>Что нужно участникам:</a:t>
            </a:r>
          </a:p>
          <a:p>
            <a:pPr marL="0" indent="0">
              <a:buNone/>
            </a:pPr>
            <a:r>
              <a:rPr lang="ru-RU" altLang="ru-RU" sz="2000" dirty="0"/>
              <a:t>– выписка с сайта </a:t>
            </a:r>
            <a:r>
              <a:rPr lang="ru-RU" altLang="ru-RU" sz="2000" dirty="0" err="1"/>
              <a:t>экг-рейтинг.рф</a:t>
            </a:r>
            <a:r>
              <a:rPr lang="ru-RU" altLang="ru-RU" sz="2000" dirty="0"/>
              <a:t>,</a:t>
            </a:r>
          </a:p>
          <a:p>
            <a:pPr marL="0" indent="0">
              <a:buNone/>
            </a:pPr>
            <a:r>
              <a:rPr lang="ru-RU" altLang="ru-RU" sz="2000" dirty="0"/>
              <a:t>– сведения по ОКВЭД, соответствующие закупке.</a:t>
            </a:r>
          </a:p>
          <a:p>
            <a:pPr marL="0" indent="0">
              <a:buNone/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402940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0" y="896324"/>
            <a:ext cx="5086129" cy="596167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Две стороны одной медали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183" y="1540042"/>
            <a:ext cx="7679207" cy="4152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73537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/>
              <a:t>Пример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3914" y="1232807"/>
            <a:ext cx="11898086" cy="9892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3200" b="1" dirty="0"/>
              <a:t>Пример конкурса с оценкой деловой репутации в Приморском крае</a:t>
            </a:r>
            <a:endParaRPr lang="ru-RU" alt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74D52B-C3D7-4F18-9B50-3B7D0ACC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49" y="2222091"/>
            <a:ext cx="10711089" cy="3191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64E0A8-0FBD-4F31-9E9D-D81290E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9" y="4552877"/>
            <a:ext cx="8605837" cy="2217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806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b="1" dirty="0"/>
              <a:t>Пример требований по репутации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ED4704-1D8B-4FFD-81DC-5233B05DB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2" y="1374787"/>
            <a:ext cx="11006922" cy="52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180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b="1" dirty="0"/>
              <a:t>Отличия аукциона и котировки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8074" y="1715181"/>
            <a:ext cx="11587162" cy="47688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Аукционы: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оценка только по </a:t>
            </a:r>
            <a:r>
              <a:rPr lang="en-US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min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цене и срок около 20-25 дней, на площадке участники торгуются в режиме реального времени (есть риск «проторговаться» в азарте)</a:t>
            </a:r>
          </a:p>
          <a:p>
            <a:pPr marL="0" indent="0">
              <a:buNone/>
            </a:pPr>
            <a:endParaRPr lang="ru-RU" alt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Запрос котировок: 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почти как аукцион, но срок 14-16 дней; есть ограничения по НМЦК – до 10 млн. руб.; участники не торгуются – нужно проанализировать потенциальные цены конкурентов и </a:t>
            </a:r>
            <a:r>
              <a:rPr lang="ru-RU" altLang="ru-RU" sz="3200" u="sng" dirty="0">
                <a:latin typeface="Arial" panose="020B0604020202020204" pitchFamily="34" charset="0"/>
                <a:cs typeface="Arial" panose="020B0604020202020204" pitchFamily="34" charset="0"/>
              </a:rPr>
              <a:t>предположить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свою цену ниже, чем у конкурентов</a:t>
            </a:r>
          </a:p>
        </p:txBody>
      </p:sp>
    </p:spTree>
    <p:extLst>
      <p:ext uri="{BB962C8B-B14F-4D97-AF65-F5344CB8AC3E}">
        <p14:creationId xmlns:p14="http://schemas.microsoft.com/office/powerpoint/2010/main" val="1478349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ru-RU" altLang="ru-RU" dirty="0"/>
              <a:t>Аукцион: этапы</a:t>
            </a:r>
          </a:p>
        </p:txBody>
      </p:sp>
      <p:sp>
        <p:nvSpPr>
          <p:cNvPr id="26627" name="Объект 2"/>
          <p:cNvSpPr>
            <a:spLocks noGrp="1"/>
          </p:cNvSpPr>
          <p:nvPr>
            <p:ph idx="4294967295"/>
          </p:nvPr>
        </p:nvSpPr>
        <p:spPr>
          <a:xfrm>
            <a:off x="598261" y="1428524"/>
            <a:ext cx="11356975" cy="5143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Начало – через 2 часа после ОСПЗ. Срок – 5 часов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1. Ожидание ставки – 4 минуты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9.00 – старт торгов (4 мин.) 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ставок нет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9.04 – завершение торгов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2. Торг (+ 4 мин)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9.00 – старт торгов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9.02 – ставка 1 (+4 минуты)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больше ставок нет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9.06 – завершение торгов</a:t>
            </a:r>
          </a:p>
          <a:p>
            <a:pPr marL="0" indent="0">
              <a:spcBef>
                <a:spcPct val="0"/>
              </a:spcBef>
              <a:buNone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3. «Переторжка» – 10 минут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окончания торга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…9.06 – «переторжка» за 3-е место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9.16 – завершение аукциона полностью</a:t>
            </a:r>
          </a:p>
        </p:txBody>
      </p:sp>
    </p:spTree>
    <p:extLst>
      <p:ext uri="{BB962C8B-B14F-4D97-AF65-F5344CB8AC3E}">
        <p14:creationId xmlns:p14="http://schemas.microsoft.com/office/powerpoint/2010/main" val="41924380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Примерный интерфейс аукциона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06" y="1052513"/>
            <a:ext cx="9317194" cy="56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212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/>
            <a:r>
              <a:rPr lang="ru-RU" altLang="ru-RU" dirty="0"/>
              <a:t>Примерный интерфейс аукциона 2</a:t>
            </a:r>
          </a:p>
        </p:txBody>
      </p:sp>
      <p:pic>
        <p:nvPicPr>
          <p:cNvPr id="2050" name="Picture 2" descr="https://sv-tender.ru/wp-content/uploads/2016/06/Sberbank-AST-YElektronnyy-aukcion-idut-tor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2" y="1052513"/>
            <a:ext cx="10370157" cy="55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8555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ъект 2"/>
          <p:cNvSpPr>
            <a:spLocks noGrp="1"/>
          </p:cNvSpPr>
          <p:nvPr>
            <p:ph idx="4294967295"/>
          </p:nvPr>
        </p:nvSpPr>
        <p:spPr>
          <a:xfrm>
            <a:off x="327819" y="1223963"/>
            <a:ext cx="11536362" cy="5389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38"/>
              </a:spcBef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Нечестные (контролёры их ПРЕКРАСНО знают!):</a:t>
            </a:r>
          </a:p>
          <a:p>
            <a:pPr marL="0" indent="0">
              <a:spcBef>
                <a:spcPts val="338"/>
              </a:spcBef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«Таран» (3 «</a:t>
            </a:r>
            <a:r>
              <a:rPr lang="ru-RU" altLang="ru-RU" sz="3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таранщика</a:t>
            </a: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» и максимальная цена)</a:t>
            </a:r>
          </a:p>
          <a:p>
            <a:pPr marL="0" indent="0">
              <a:spcBef>
                <a:spcPts val="338"/>
              </a:spcBef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«Карусель» (2-3 участника постоянно выигрывают по очереди с минимальным снижением)</a:t>
            </a:r>
          </a:p>
          <a:p>
            <a:pPr marL="0" indent="0">
              <a:spcBef>
                <a:spcPts val="338"/>
              </a:spcBef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spcBef>
                <a:spcPts val="338"/>
              </a:spcBef>
              <a:buNone/>
            </a:pP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Нормальные:</a:t>
            </a:r>
          </a:p>
          <a:p>
            <a:pPr marL="342900" indent="-342900">
              <a:spcBef>
                <a:spcPts val="338"/>
              </a:spcBef>
              <a:buFont typeface="Calibri Light" panose="020F0302020204030204" pitchFamily="34" charset="0"/>
              <a:buAutoNum type="arabicPeriod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Роботы-аукционисты (настройка торгов)</a:t>
            </a:r>
          </a:p>
          <a:p>
            <a:pPr marL="342900" indent="-342900">
              <a:spcBef>
                <a:spcPts val="338"/>
              </a:spcBef>
              <a:buFont typeface="Calibri Light" panose="020F0302020204030204" pitchFamily="34" charset="0"/>
              <a:buAutoNum type="arabicPeriod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«Игра на выжидание» (ставка на последнюю минуту)</a:t>
            </a:r>
          </a:p>
          <a:p>
            <a:pPr marL="342900" indent="-342900">
              <a:spcBef>
                <a:spcPts val="338"/>
              </a:spcBef>
              <a:buFont typeface="Calibri Light" panose="020F0302020204030204" pitchFamily="34" charset="0"/>
              <a:buAutoNum type="arabicPeriod"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Агрессивное снижение цены (расчёт на испуг)</a:t>
            </a:r>
          </a:p>
          <a:p>
            <a:pPr marL="0" indent="0">
              <a:spcBef>
                <a:spcPts val="338"/>
              </a:spcBef>
              <a:buNone/>
            </a:pPr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spcBef>
                <a:spcPts val="338"/>
              </a:spcBef>
              <a:buNone/>
            </a:pPr>
            <a:r>
              <a:rPr lang="ru-RU" altLang="ru-RU" sz="3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Как узнать сколько участников на аукционе? </a:t>
            </a:r>
            <a:r>
              <a:rPr lang="ru-RU" altLang="ru-RU" sz="3200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Никак</a:t>
            </a:r>
          </a:p>
          <a:p>
            <a:pPr marL="342900" indent="-342900">
              <a:spcBef>
                <a:spcPts val="338"/>
              </a:spcBef>
              <a:buFont typeface="Calibri Light" panose="020F0302020204030204" pitchFamily="34" charset="0"/>
              <a:buAutoNum type="arabicPeriod"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9939" name="Заголовок 1"/>
          <p:cNvSpPr txBox="1">
            <a:spLocks/>
          </p:cNvSpPr>
          <p:nvPr/>
        </p:nvSpPr>
        <p:spPr bwMode="auto">
          <a:xfrm>
            <a:off x="655638" y="394153"/>
            <a:ext cx="82804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prstClr val="black"/>
                </a:solidFill>
                <a:latin typeface="Arial" panose="020B0604020202020204" pitchFamily="34" charset="0"/>
              </a:rPr>
              <a:t>Стратегии торговли</a:t>
            </a:r>
          </a:p>
        </p:txBody>
      </p:sp>
    </p:spTree>
    <p:extLst>
      <p:ext uri="{BB962C8B-B14F-4D97-AF65-F5344CB8AC3E}">
        <p14:creationId xmlns:p14="http://schemas.microsoft.com/office/powerpoint/2010/main" val="32889804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Закупка с неопределённым объёмом: пример</a:t>
            </a:r>
          </a:p>
        </p:txBody>
      </p:sp>
      <p:sp>
        <p:nvSpPr>
          <p:cNvPr id="67587" name="Объект 2"/>
          <p:cNvSpPr>
            <a:spLocks noGrp="1"/>
          </p:cNvSpPr>
          <p:nvPr>
            <p:ph idx="4294967295"/>
          </p:nvPr>
        </p:nvSpPr>
        <p:spPr>
          <a:xfrm>
            <a:off x="461963" y="1543050"/>
            <a:ext cx="11730037" cy="49799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НМЦК = сумма цен единиц: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500 000 рублей.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Максимальное значение цены контракта: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200 000 рублей.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Цена за единицу:                                                           (после закупки)</a:t>
            </a:r>
          </a:p>
          <a:p>
            <a:pPr marL="0" indent="0">
              <a:spcBef>
                <a:spcPts val="600"/>
              </a:spcBef>
              <a:buNone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заявки и ОИК считается от 200 000 руб.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Торг на площадке идет от 500 000 руб.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Но «на руки» поставщик получит не более 200 000 руб.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96883" y="2887561"/>
          <a:ext cx="1129438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4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2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Товар/услуга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Цена за единицу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Цена в контракте (снижение 10%)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Гвозди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</a:t>
                      </a:r>
                      <a:r>
                        <a:rPr lang="ru-RU" sz="2000" baseline="0" dirty="0"/>
                        <a:t> руб. 70 коп.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Болты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9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Гайки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4 руб. 50 коп.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500 000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200 000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1539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Ещё пример (ремонт)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33" y="1112074"/>
            <a:ext cx="11104109" cy="565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307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Закупка с неопределённым объёмом в ЕИС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5" y="1173186"/>
            <a:ext cx="10356669" cy="54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6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Объём рынка в Приморье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ADDF29-206D-46B4-A52C-ECA89F6D5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5" y="1211319"/>
            <a:ext cx="5514975" cy="545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597BE-2E52-4BFA-81CA-A8E6DA20AF8C}"/>
              </a:ext>
            </a:extLst>
          </p:cNvPr>
          <p:cNvSpPr txBox="1"/>
          <p:nvPr/>
        </p:nvSpPr>
        <p:spPr>
          <a:xfrm>
            <a:off x="6498771" y="2530928"/>
            <a:ext cx="5233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Более </a:t>
            </a:r>
            <a:r>
              <a:rPr lang="ru-RU" sz="2800" b="1" dirty="0"/>
              <a:t>37 000 </a:t>
            </a:r>
            <a:r>
              <a:rPr lang="ru-RU" sz="2800" dirty="0"/>
              <a:t>конкурентных процедур за 2025 год</a:t>
            </a:r>
          </a:p>
          <a:p>
            <a:r>
              <a:rPr lang="ru-RU" sz="2800" dirty="0"/>
              <a:t>Более </a:t>
            </a:r>
            <a:r>
              <a:rPr lang="ru-RU" sz="2800" b="1" dirty="0"/>
              <a:t>48 000 </a:t>
            </a:r>
            <a:r>
              <a:rPr lang="ru-RU" sz="2800" dirty="0"/>
              <a:t>контрактов за 2026 год (включая прямые контракты)</a:t>
            </a:r>
          </a:p>
        </p:txBody>
      </p:sp>
    </p:spTree>
    <p:extLst>
      <p:ext uri="{BB962C8B-B14F-4D97-AF65-F5344CB8AC3E}">
        <p14:creationId xmlns:p14="http://schemas.microsoft.com/office/powerpoint/2010/main" val="39162780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Полезные советы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778" y="1142019"/>
            <a:ext cx="11634787" cy="55927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Если что-то не понятно – запрос на разъяснения</a:t>
            </a:r>
          </a:p>
          <a:p>
            <a:pPr>
              <a:buFontTx/>
              <a:buChar char="-"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После победы письмо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"Уважаемый Иван </a:t>
            </a:r>
            <a:r>
              <a:rPr lang="ru-RU" alt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Иваныч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(вставляйте ФИО ответственного, который указан в закупке, в 99% случаев он есть) благодарим Вас за выбор нашей компании в качестве победителя!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Заверяем, что мы готовы исполнить контракт своевременно и качественно, а в случае каких-то непредвиденных обстоятельств обязательно вам напишем 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Мы плательщики/не плательщики НДС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Реквизиты в формате WORD в приложении письма (часто просят отдельно прислать реквизиты, не вникайте зачем, это не сложно)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ЕСЛИ ПРИМЕНИМО: Мы СМП (субъект малого предпринимательства). Выписка в приложении. (если изначально было требование)</a:t>
            </a:r>
          </a:p>
          <a:p>
            <a:pPr marL="0" indent="0">
              <a:buNone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исполнении контракта: возникли проблемы – сразу пишем заказчику</a:t>
            </a:r>
          </a:p>
        </p:txBody>
      </p:sp>
    </p:spTree>
    <p:extLst>
      <p:ext uri="{BB962C8B-B14F-4D97-AF65-F5344CB8AC3E}">
        <p14:creationId xmlns:p14="http://schemas.microsoft.com/office/powerpoint/2010/main" val="2799076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F0F9"/>
            </a:gs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5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13490-E231-BE01-F819-E98D8A40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61FBBAE-B398-4F38-B0BD-2BE97254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к заявке</a:t>
            </a:r>
          </a:p>
        </p:txBody>
      </p:sp>
    </p:spTree>
    <p:extLst>
      <p:ext uri="{BB962C8B-B14F-4D97-AF65-F5344CB8AC3E}">
        <p14:creationId xmlns:p14="http://schemas.microsoft.com/office/powerpoint/2010/main" val="35984694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Состав заявки – о товаре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8606" y="1697094"/>
            <a:ext cx="11634787" cy="497205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ru-RU" alt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lang="ru-RU" alt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предлагаемого участником закупки товара, соответствующие показателям, установленным в описании объекта закупки в соответствии с частью 2 статьи 33 настоящего Федерального закона, </a:t>
            </a:r>
            <a:r>
              <a:rPr lang="ru-RU" alt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товарный знак (при наличии);</a:t>
            </a:r>
          </a:p>
          <a:p>
            <a:pPr>
              <a:buFontTx/>
              <a:buChar char="-"/>
            </a:pPr>
            <a:r>
              <a:rPr lang="ru-RU" alt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страны происхождения товара </a:t>
            </a:r>
            <a:r>
              <a:rPr lang="ru-RU" altLang="ru-RU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ОКСМ</a:t>
            </a:r>
            <a:r>
              <a:rPr lang="ru-RU" altLang="ru-RU" sz="31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документы, подтверждающие соответствие ТРУ требованиям, установленным в соответствии с законодательством РФ. Заказчик не вправе требовать представление указанных документов, если в соответствии с законодательством Российской Федерации они передаются вместе с товаром;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предложение  по критериям, предусмотренным пунктами 2 и (или) 3 части 1 статьи 32 настоящего Федерального закона (в случае проведения конкурсов  и установления таких критериев);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иные информация и документы, в том числе эскиз, рисунок, чертеж, фотография, иное изображение предлагаемого участником закупки товара. При этом отсутствие таких информации и документов  не является основанием для отклонения заявки на участие в закупке и т.д.</a:t>
            </a:r>
          </a:p>
        </p:txBody>
      </p:sp>
    </p:spTree>
    <p:extLst>
      <p:ext uri="{BB962C8B-B14F-4D97-AF65-F5344CB8AC3E}">
        <p14:creationId xmlns:p14="http://schemas.microsoft.com/office/powerpoint/2010/main" val="12215648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Состав заявки – об участнике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195" y="1714557"/>
            <a:ext cx="11339512" cy="49545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решение о согласии на совершение или о последующем одобрении крупной сделки (только цена контракта, сумма ОЗ и ОИК, но не ОГО) – см. письмо Минфина России от 20 августа 2020 г. № 24-02-08/73111 –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обычно от 10-50 млн.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документы, подтверждающие соответствие участника требованиям, установленным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пунктом 1 части 1 статьи 31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частями 2 и 2.1 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(при наличии таких требований) статьи 31;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декларация о соответствии участника закупки требованиям, установленным пунктами 3 - 5, 7 - 11 части 1 статьи 31 настоящего Федерального закона;</a:t>
            </a:r>
          </a:p>
          <a:p>
            <a:pPr>
              <a:buFontTx/>
              <a:buChar char="-"/>
            </a:pPr>
            <a:r>
              <a:rPr lang="ru-RU" alt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реквизиты</a:t>
            </a: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счета участника закупки.</a:t>
            </a:r>
          </a:p>
        </p:txBody>
      </p:sp>
    </p:spTree>
    <p:extLst>
      <p:ext uri="{BB962C8B-B14F-4D97-AF65-F5344CB8AC3E}">
        <p14:creationId xmlns:p14="http://schemas.microsoft.com/office/powerpoint/2010/main" val="2731502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Крупная сделка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4938"/>
            <a:ext cx="11341100" cy="25463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Пример из практики. Заявку участника отклонили из-за того, что он в конкурсе приложил решение о крупной сделке, где разрешены сделки только по итогам аукциона.</a:t>
            </a:r>
          </a:p>
          <a:p>
            <a:pPr>
              <a:buFontTx/>
              <a:buChar char="-"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Более правильно было бы написать: "одобрить все сделки в рамках 44/223 на сумму до...".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E3FE0-2483-4099-80CC-76CE00A37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54" y="4016828"/>
            <a:ext cx="10814103" cy="2282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71634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Инструкция к заявке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3062" y="1313996"/>
            <a:ext cx="11536362" cy="5429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buNone/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Письмо ФАС России от 1 июля 2016 г. N ИА/44536/16:</a:t>
            </a:r>
          </a:p>
          <a:p>
            <a:pPr>
              <a:spcBef>
                <a:spcPts val="450"/>
              </a:spcBef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Указать раздел с описанием объекта закупки</a:t>
            </a:r>
          </a:p>
          <a:p>
            <a:pPr>
              <a:spcBef>
                <a:spcPts val="450"/>
              </a:spcBef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в отношении каких именно показателей заказчиком установлены максимальные и (или) минимальные значения, а также порядок их указания участниками закупки в своих заявках (в виде одного значения показателя или диапазона значений показателя)</a:t>
            </a:r>
          </a:p>
          <a:p>
            <a:pPr>
              <a:spcBef>
                <a:spcPts val="450"/>
              </a:spcBef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Определить, в отношении каких именно показателей заказчиком установлены значения, которые не могут изменяться, и соответственно подлежат указанию участниками закупки в своих заявках без каких-либо изменений</a:t>
            </a:r>
          </a:p>
          <a:p>
            <a:pPr>
              <a:spcBef>
                <a:spcPts val="450"/>
              </a:spcBef>
              <a:defRPr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Использовать только стандартные показатели</a:t>
            </a:r>
          </a:p>
          <a:p>
            <a:pPr marL="0" indent="0">
              <a:spcBef>
                <a:spcPts val="450"/>
              </a:spcBef>
              <a:buNone/>
              <a:defRPr/>
            </a:pPr>
            <a:r>
              <a:rPr lang="ru-RU" sz="2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показатель в ООЗ должен иметь расшифровку в инструкции!</a:t>
            </a:r>
          </a:p>
          <a:p>
            <a:pPr marL="0" indent="0" algn="ctr">
              <a:spcBef>
                <a:spcPts val="450"/>
              </a:spcBef>
              <a:buNone/>
              <a:defRPr/>
            </a:pPr>
            <a:r>
              <a:rPr lang="ru-RU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письмо рассматривалось Верховным Судом РФ, и в решении ВС от 9 февраля 2017 года № АКПИ16-1287 указано, что в нем содержатся верные выводы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2288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заявок и контракта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1325" y="1690688"/>
            <a:ext cx="11750675" cy="49752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заявки:</a:t>
            </a:r>
          </a:p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44-ФЗ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обеспечение заявки обычно до 0,5% (в редких случаях 1-5%)</a:t>
            </a:r>
          </a:p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223-ФЗ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обеспечение заявки обычно или нет или до 5%</a:t>
            </a:r>
          </a:p>
          <a:p>
            <a:pPr>
              <a:buNone/>
            </a:pP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исполнения контракта:</a:t>
            </a:r>
          </a:p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44-ФЗ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обычно 5-10%,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м.б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 до 30%</a:t>
            </a:r>
          </a:p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223-ФЗ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– на усмотрение заказчика, но обычно по аналогии с 44-ФЗ</a:t>
            </a:r>
            <a:endParaRPr lang="ru-RU" alt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Или деньги на счёт заказчика, или независимая гарантия.</a:t>
            </a:r>
          </a:p>
        </p:txBody>
      </p:sp>
    </p:spTree>
    <p:extLst>
      <p:ext uri="{BB962C8B-B14F-4D97-AF65-F5344CB8AC3E}">
        <p14:creationId xmlns:p14="http://schemas.microsoft.com/office/powerpoint/2010/main" val="28800501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Возврат заявки в случае: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9575" y="1439863"/>
            <a:ext cx="11782425" cy="51689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Точно вернёт оператор площадки: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подачи одним участником закупки двух и более заявок;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подачи заявки после окончания срока подачи;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подачи участником заявки, содержащей предложение о цене контракта, размер которого превышает НМЦК либо равен нулю;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получения оператором от банка информации  об отсутствии ОЗ;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отсутствия номера реестровой записи в реестре независимых гарантий;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наличия в предусмотренном настоящим Федеральным законом РНП;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отсутствия информации и документов по доп. требованиям;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подачи заявки участником, являющимся иностранным лицом, в случае установления запрета допуска работ, услуг выполняемых, оказываемых иностранными лицами;</a:t>
            </a:r>
          </a:p>
          <a:p>
            <a:pPr>
              <a:buFontTx/>
              <a:buChar char="-"/>
            </a:pP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4000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Возврат заявки в случае: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9575" y="1465263"/>
            <a:ext cx="11782425" cy="51276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Должен вернуть оператор площадки, но заявка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дойти до комиссии: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подачи заявки с нарушением требований к содержанию (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ЭТП этот момент существенно не проверяет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подачи заявки участником, не являющимся СМП/СОНКО, в случае установления преимущества, предусмотренного ч. 3 ст. 30 (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может дать недостоверную информацию о соответствии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указания иностранного государства в качестве страны происхождении товара в случае установления запрета (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 может быть в файле заявки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наличия в предусмотренном настоящим Федеральным законом РНП (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 не будет, но могут быть ЕИО или учредители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FontTx/>
              <a:buChar char="-"/>
            </a:pP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отсутствия информации и документов по доп. требованиям (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 будут, но могут не соответствовать требованиям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FontTx/>
              <a:buChar char="-"/>
            </a:pPr>
            <a:endParaRPr lang="ru-RU" alt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247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Отклонение – по товару</a:t>
            </a:r>
            <a:endParaRPr lang="ru-RU" alt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9575" y="1533525"/>
            <a:ext cx="11782425" cy="51117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1. Непредставление сведений (документов): </a:t>
            </a:r>
          </a:p>
          <a:p>
            <a:pPr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извещение «стул, спинка, 4 ножки» </a:t>
            </a:r>
          </a:p>
          <a:p>
            <a:pPr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заявка «стул, спинка»</a:t>
            </a:r>
          </a:p>
          <a:p>
            <a:pPr marL="0" indent="0"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2. Представление несоответствующих сведений (документов): </a:t>
            </a:r>
          </a:p>
          <a:p>
            <a:pPr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извещение «стул, спинка, 4 ножки» </a:t>
            </a:r>
          </a:p>
          <a:p>
            <a:pPr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заявка «стул, спинка, 3 ножки»</a:t>
            </a:r>
          </a:p>
          <a:p>
            <a:pPr marL="0" indent="0"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3. Недостоверные сведения (документы): </a:t>
            </a:r>
          </a:p>
          <a:p>
            <a:pPr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извещение «стул, спинка, 4 ножки» </a:t>
            </a:r>
          </a:p>
          <a:p>
            <a:pPr>
              <a:buFontTx/>
              <a:buChar char="-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заявка «стул, спинка, 4 ножки» - производитель «мы не выпускаем и не будем выпускать такие стулья»</a:t>
            </a:r>
          </a:p>
        </p:txBody>
      </p:sp>
    </p:spTree>
    <p:extLst>
      <p:ext uri="{BB962C8B-B14F-4D97-AF65-F5344CB8AC3E}">
        <p14:creationId xmlns:p14="http://schemas.microsoft.com/office/powerpoint/2010/main" val="794050890"/>
      </p:ext>
    </p:extLst>
  </p:cSld>
  <p:clrMapOvr>
    <a:masterClrMapping/>
  </p:clrMapOvr>
</p:sld>
</file>

<file path=ppt/theme/theme1.xml><?xml version="1.0" encoding="utf-8"?>
<a:theme xmlns:a="http://schemas.openxmlformats.org/drawingml/2006/main" name="Мастер преза">
  <a:themeElements>
    <a:clrScheme name="Другая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B0F0"/>
      </a:accent1>
      <a:accent2>
        <a:srgbClr val="F1A984"/>
      </a:accent2>
      <a:accent3>
        <a:srgbClr val="0F4861"/>
      </a:accent3>
      <a:accent4>
        <a:srgbClr val="215E99"/>
      </a:accent4>
      <a:accent5>
        <a:srgbClr val="83CAEB"/>
      </a:accent5>
      <a:accent6>
        <a:srgbClr val="CAEDFB"/>
      </a:accent6>
      <a:hlink>
        <a:srgbClr val="00B0F0"/>
      </a:hlink>
      <a:folHlink>
        <a:srgbClr val="A6C9EB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Мастер преза" id="{EF1A93C2-0412-4322-88D1-8105ABEEAA22}" vid="{FFE168F8-B0B6-4FDD-9AEC-6BB5B1A5AE4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Мастер преза</Template>
  <TotalTime>21688</TotalTime>
  <Words>9881</Words>
  <Application>Microsoft Office PowerPoint</Application>
  <PresentationFormat>Широкоэкранный</PresentationFormat>
  <Paragraphs>940</Paragraphs>
  <Slides>148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148</vt:i4>
      </vt:variant>
    </vt:vector>
  </HeadingPairs>
  <TitlesOfParts>
    <vt:vector size="153" baseType="lpstr">
      <vt:lpstr>Arial</vt:lpstr>
      <vt:lpstr>Calibri</vt:lpstr>
      <vt:lpstr>Calibri Light</vt:lpstr>
      <vt:lpstr>Wingdings</vt:lpstr>
      <vt:lpstr>Мастер преза</vt:lpstr>
      <vt:lpstr>Практикум для бизнеса: Эффективное участие в закупках по 44-ФЗ </vt:lpstr>
      <vt:lpstr>Рынок госзакупок – обзор и аналитика</vt:lpstr>
      <vt:lpstr>Бизнес – это цифры и показатели</vt:lpstr>
      <vt:lpstr>каналы продаж и продвижения для производителей</vt:lpstr>
      <vt:lpstr>Разница между видами регламентированных закупок</vt:lpstr>
      <vt:lpstr>Что можно продать на тендерах</vt:lpstr>
      <vt:lpstr>Но есть нюансы</vt:lpstr>
      <vt:lpstr>Две стороны одной медали</vt:lpstr>
      <vt:lpstr>Объём рынка в Приморье</vt:lpstr>
      <vt:lpstr>Поиск и аналитика закупок</vt:lpstr>
      <vt:lpstr>Функционал ЕИС (основное)</vt:lpstr>
      <vt:lpstr>Бесплатный поиск в ЕИС</vt:lpstr>
      <vt:lpstr>Бесплатный поиск в ЕИС</vt:lpstr>
      <vt:lpstr>Критерии для поиска закупок</vt:lpstr>
      <vt:lpstr>Пример – завершённые закупки в ПК за год с 27.02.2025 по 27.02.2026</vt:lpstr>
      <vt:lpstr>Пример – закупки фанеры в приморье</vt:lpstr>
      <vt:lpstr>Пример – закупки кондитерских изделий в приморье</vt:lpstr>
      <vt:lpstr>анализ закупок в ЕИС: что смотрим</vt:lpstr>
      <vt:lpstr>Пример</vt:lpstr>
      <vt:lpstr>Пример</vt:lpstr>
      <vt:lpstr>Пример</vt:lpstr>
      <vt:lpstr>Рекомендуется проверка в Мой Арбитр</vt:lpstr>
      <vt:lpstr>Карта рисков проверки тендера</vt:lpstr>
      <vt:lpstr>Вернёмся к слайду про цифры и показатели</vt:lpstr>
      <vt:lpstr>Начало работы в ЕИС и на электронной площадке</vt:lpstr>
      <vt:lpstr>Главные практические правила закупок</vt:lpstr>
      <vt:lpstr>Базовый порядок действий</vt:lpstr>
      <vt:lpstr>Расходы на участие</vt:lpstr>
      <vt:lpstr>Кстати, Про авансы</vt:lpstr>
      <vt:lpstr>Пример поиска закупок в приморье с авансом от 30% до 100%</vt:lpstr>
      <vt:lpstr>Плата за участие в закупках по 44-ФЗ</vt:lpstr>
      <vt:lpstr>Сайты для закупок</vt:lpstr>
      <vt:lpstr>Малые закупки в приморье</vt:lpstr>
      <vt:lpstr>ЭЦП (вернее УКЭП, но все привыкли)</vt:lpstr>
      <vt:lpstr>Регистрация в ЕИС</vt:lpstr>
      <vt:lpstr>Сведения для ЕИС</vt:lpstr>
      <vt:lpstr>Регистрация в ЕИС</vt:lpstr>
      <vt:lpstr>Регистрация в ЕИС:  мини чек-лист</vt:lpstr>
      <vt:lpstr>После регистрации в ЕИС надо открыть спецсчёт</vt:lpstr>
      <vt:lpstr>Презентация PowerPoint</vt:lpstr>
      <vt:lpstr>Презентация PowerPoint</vt:lpstr>
      <vt:lpstr>Технический минимум</vt:lpstr>
      <vt:lpstr>Организационный минимум</vt:lpstr>
      <vt:lpstr>Закупки у единственного поставщика  (чтобы попробовать без особых затрат и риска) </vt:lpstr>
      <vt:lpstr>Но прежде… как совсем легко попробовать</vt:lpstr>
      <vt:lpstr>Пример по приморскому краю</vt:lpstr>
      <vt:lpstr>Закупки у единственного поставщика</vt:lpstr>
      <vt:lpstr>1. Закупка «с полки» – закупки до 5 млн. по п.п. 4 и 5</vt:lpstr>
      <vt:lpstr>Преимущество «полки» для поставщика</vt:lpstr>
      <vt:lpstr>Закупка «с полки» в ЕИС по приморью</vt:lpstr>
      <vt:lpstr>2. Витрина закупок Приморского края</vt:lpstr>
      <vt:lpstr>2. Витрина закупок Приморского края</vt:lpstr>
      <vt:lpstr>Будущее закупок у ЕП</vt:lpstr>
      <vt:lpstr>Требования к участникам закупки </vt:lpstr>
      <vt:lpstr>Кто может участвовать в закупках</vt:lpstr>
      <vt:lpstr>Поддержка СМП в закупках</vt:lpstr>
      <vt:lpstr>Плата за победу на ЭТП (пример)</vt:lpstr>
      <vt:lpstr>Как выбирается «квота» для СМП, СОНКО</vt:lpstr>
      <vt:lpstr>Где увидеть преимущество для смп</vt:lpstr>
      <vt:lpstr>Задача поставщика - СМП</vt:lpstr>
      <vt:lpstr>Проверка в реестре СМП (https://rmsp.nalog.ru/)</vt:lpstr>
      <vt:lpstr>Пример результата поиска</vt:lpstr>
      <vt:lpstr>Требования к участникам</vt:lpstr>
      <vt:lpstr>Требования к участникам (ст. 31)</vt:lpstr>
      <vt:lpstr>«Декларации» – п.п. 3-9</vt:lpstr>
      <vt:lpstr>Дополнительные требования</vt:lpstr>
      <vt:lpstr>РНП и подзаконные акты</vt:lpstr>
      <vt:lpstr>«Универсальная предквалификация»</vt:lpstr>
      <vt:lpstr>Доп. требования к участникам</vt:lpstr>
      <vt:lpstr>Пример</vt:lpstr>
      <vt:lpstr>Пример в закупке</vt:lpstr>
      <vt:lpstr>Резюме по требованиям</vt:lpstr>
      <vt:lpstr>Способы закупок</vt:lpstr>
      <vt:lpstr>Способы конкурентных закупок</vt:lpstr>
      <vt:lpstr>Примеры закупок в приморье</vt:lpstr>
      <vt:lpstr>Особенности конкурса</vt:lpstr>
      <vt:lpstr>Критерии оценки в конкурсе</vt:lpstr>
      <vt:lpstr>5 «уровней» критериев оценки</vt:lpstr>
      <vt:lpstr>Лайфхак 2025</vt:lpstr>
      <vt:lpstr>Пример</vt:lpstr>
      <vt:lpstr>Пример требований по репутации</vt:lpstr>
      <vt:lpstr>Отличия аукциона и котировки</vt:lpstr>
      <vt:lpstr>Аукцион: этапы</vt:lpstr>
      <vt:lpstr>Примерный интерфейс аукциона</vt:lpstr>
      <vt:lpstr>Примерный интерфейс аукциона 2</vt:lpstr>
      <vt:lpstr>Презентация PowerPoint</vt:lpstr>
      <vt:lpstr>Закупка с неопределённым объёмом: пример</vt:lpstr>
      <vt:lpstr>Ещё пример (ремонт)</vt:lpstr>
      <vt:lpstr>Закупка с неопределённым объёмом в ЕИС</vt:lpstr>
      <vt:lpstr>Полезные советы</vt:lpstr>
      <vt:lpstr>Требования к заявке</vt:lpstr>
      <vt:lpstr>Состав заявки – о товаре</vt:lpstr>
      <vt:lpstr>Состав заявки – об участнике</vt:lpstr>
      <vt:lpstr>Крупная сделка</vt:lpstr>
      <vt:lpstr>Инструкция к заявке</vt:lpstr>
      <vt:lpstr>Обеспечение заявок и контракта</vt:lpstr>
      <vt:lpstr>Возврат заявки в случае:</vt:lpstr>
      <vt:lpstr>Возврат заявки в случае:</vt:lpstr>
      <vt:lpstr>Отклонение – по товару</vt:lpstr>
      <vt:lpstr>Отклонение – по участнику</vt:lpstr>
      <vt:lpstr>Непонимание/незнание со стороны поставщика</vt:lpstr>
      <vt:lpstr>Непонимание/незнание со стороны поставщика</vt:lpstr>
      <vt:lpstr>Требования к заявке с учётом национального режима </vt:lpstr>
      <vt:lpstr>Где посмотреть национальный режим</vt:lpstr>
      <vt:lpstr>Состав заявки</vt:lpstr>
      <vt:lpstr>Реестровая запись</vt:lpstr>
      <vt:lpstr>4 реестра</vt:lpstr>
      <vt:lpstr>Позиция ФАС по «структуре»</vt:lpstr>
      <vt:lpstr>УЗ должен знать свой товар</vt:lpstr>
      <vt:lpstr>Несоответствие сведений</vt:lpstr>
      <vt:lpstr>За что нельзя отклонять по нац. режиму</vt:lpstr>
      <vt:lpstr>Электронное взаимодействие </vt:lpstr>
      <vt:lpstr>Электронное взаимодействие в ЕИС</vt:lpstr>
      <vt:lpstr>Электронные контракты</vt:lpstr>
      <vt:lpstr>Сложные моменты и пути решения</vt:lpstr>
      <vt:lpstr>Сложности и проблемы в закупках: этапы</vt:lpstr>
      <vt:lpstr>Что делать с нарушениями?</vt:lpstr>
      <vt:lpstr>Анализ заказчика</vt:lpstr>
      <vt:lpstr>Органы и виды контроля по 44-ФЗ</vt:lpstr>
      <vt:lpstr>Полномочия контролёров по 44-ФЗ</vt:lpstr>
      <vt:lpstr>Возможности оспаривания действий заказчиков</vt:lpstr>
      <vt:lpstr>Жалоба в уфас</vt:lpstr>
      <vt:lpstr>Рассмотрение жалобы</vt:lpstr>
      <vt:lpstr>Внеплановая проверка</vt:lpstr>
      <vt:lpstr>Два типа нарушений</vt:lpstr>
      <vt:lpstr>Проблемы при исполнении</vt:lpstr>
      <vt:lpstr>Отказ в приёмке или новые требования</vt:lpstr>
      <vt:lpstr>Досудебный (претензионный) порядок</vt:lpstr>
      <vt:lpstr>Что должно быть в претензии</vt:lpstr>
      <vt:lpstr>Права поставщика</vt:lpstr>
      <vt:lpstr>Если неоплата</vt:lpstr>
      <vt:lpstr>Проблема РНП</vt:lpstr>
      <vt:lpstr>Проверка ФАС</vt:lpstr>
      <vt:lpstr>Заказчик начал процедуру одностороннего расторжения. Что делать? </vt:lpstr>
      <vt:lpstr>Действия до расторжения (пример)</vt:lpstr>
      <vt:lpstr>Пример необоснованного расторжения</vt:lpstr>
      <vt:lpstr>«Я не уклонялся от заключения / исполнения контракта»</vt:lpstr>
      <vt:lpstr>«Я хороший поставщик»</vt:lpstr>
      <vt:lpstr>«Я не виноват»</vt:lpstr>
      <vt:lpstr>Пример</vt:lpstr>
      <vt:lpstr>Пример</vt:lpstr>
      <vt:lpstr>Пример</vt:lpstr>
      <vt:lpstr>Пример</vt:lpstr>
      <vt:lpstr>Пример</vt:lpstr>
      <vt:lpstr>Презентация PowerPoint</vt:lpstr>
      <vt:lpstr>При наличии вопросов</vt:lpstr>
      <vt:lpstr>Мой бизнес приморье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Новации в закупках 2018 года</dc:title>
  <dc:creator>WorkBook</dc:creator>
  <cp:lastModifiedBy>Giga</cp:lastModifiedBy>
  <cp:revision>838</cp:revision>
  <dcterms:created xsi:type="dcterms:W3CDTF">2018-05-02T11:28:19Z</dcterms:created>
  <dcterms:modified xsi:type="dcterms:W3CDTF">2026-02-26T23:54:38Z</dcterms:modified>
</cp:coreProperties>
</file>