
<file path=[Content_Types].xml><?xml version="1.0" encoding="utf-8"?>
<Types xmlns="http://schemas.openxmlformats.org/package/2006/content-types"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69" r:id="rId5"/>
    <p:sldId id="276" r:id="rId6"/>
    <p:sldId id="280" r:id="rId7"/>
    <p:sldId id="281" r:id="rId8"/>
    <p:sldId id="259" r:id="rId9"/>
    <p:sldId id="273" r:id="rId10"/>
    <p:sldId id="274" r:id="rId11"/>
    <p:sldId id="260" r:id="rId12"/>
    <p:sldId id="268" r:id="rId13"/>
    <p:sldId id="267" r:id="rId14"/>
    <p:sldId id="264" r:id="rId15"/>
    <p:sldId id="265" r:id="rId16"/>
    <p:sldId id="282" r:id="rId17"/>
    <p:sldId id="285" r:id="rId18"/>
    <p:sldId id="286" r:id="rId19"/>
    <p:sldId id="283" r:id="rId20"/>
    <p:sldId id="284" r:id="rId21"/>
    <p:sldId id="290" r:id="rId22"/>
    <p:sldId id="271" r:id="rId23"/>
    <p:sldId id="272" r:id="rId24"/>
    <p:sldId id="263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53" y="81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Прибыль / Зарплта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Лист1!$A$1:$H$1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8</c:v>
                </c:pt>
                <c:pt idx="4">
                  <c:v>12</c:v>
                </c:pt>
                <c:pt idx="5">
                  <c:v>17</c:v>
                </c:pt>
                <c:pt idx="6">
                  <c:v>23</c:v>
                </c:pt>
                <c:pt idx="7">
                  <c:v>30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CEC-4710-BE67-E1DD6DF0DEC5}"/>
            </c:ext>
          </c:extLst>
        </c:ser>
        <c:ser>
          <c:idx val="1"/>
          <c:order val="1"/>
          <c:tx>
            <c:v>ЗП</c:v>
          </c:tx>
          <c:spPr>
            <a:ln w="50800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Лист1!$A$2:$H$2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9</c:v>
                </c:pt>
                <c:pt idx="6">
                  <c:v>11</c:v>
                </c:pt>
                <c:pt idx="7">
                  <c:v>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CEC-4710-BE67-E1DD6DF0DE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5866336"/>
        <c:axId val="1345861984"/>
      </c:lineChart>
      <c:catAx>
        <c:axId val="13458663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Время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5861984"/>
        <c:crosses val="autoZero"/>
        <c:auto val="1"/>
        <c:lblAlgn val="ctr"/>
        <c:lblOffset val="100"/>
        <c:noMultiLvlLbl val="0"/>
      </c:catAx>
      <c:valAx>
        <c:axId val="1345861984"/>
        <c:scaling>
          <c:orientation val="minMax"/>
        </c:scaling>
        <c:delete val="0"/>
        <c:axPos val="l"/>
        <c:majorGridlines>
          <c:spPr>
            <a:ln w="222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Деньги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5866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3710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f9e47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f9e47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3475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6f9e470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6f9e470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3130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c6f9e470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c6f9e470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2422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c6f9e470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c6f9e470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3315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6f9e470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6f9e470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900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c6f9e470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c6f9e470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3288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c6f9e470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c6f9e470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4853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6f9e470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6f9e470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04877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6f9e470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6f9e470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17886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c6f9e470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c6f9e470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3694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6f9e470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6f9e470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6602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6f9e470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6f9e470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3921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6f9e470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6f9e470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9900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6f9e470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6f9e470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9939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6f9e470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6f9e470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9499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6f9e470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6f9e470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444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c6f9e470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c6f9e470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8261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c6f9e470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c6f9e470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3144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706582" y="1797627"/>
            <a:ext cx="8175964" cy="13255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KPI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Indicators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ключевые показатели эффективности).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280527" y="21651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Показатели:</a:t>
            </a:r>
            <a:endParaRPr dirty="0"/>
          </a:p>
        </p:txBody>
      </p:sp>
      <p:grpSp>
        <p:nvGrpSpPr>
          <p:cNvPr id="92" name="Google Shape;92;p14"/>
          <p:cNvGrpSpPr/>
          <p:nvPr/>
        </p:nvGrpSpPr>
        <p:grpSpPr>
          <a:xfrm>
            <a:off x="1064577" y="970668"/>
            <a:ext cx="7736550" cy="3898786"/>
            <a:chOff x="431925" y="1304875"/>
            <a:chExt cx="2628925" cy="3416400"/>
          </a:xfrm>
        </p:grpSpPr>
        <p:sp>
          <p:nvSpPr>
            <p:cNvPr id="93" name="Google Shape;93;p14"/>
            <p:cNvSpPr txBox="1"/>
            <p:nvPr/>
          </p:nvSpPr>
          <p:spPr>
            <a:xfrm>
              <a:off x="431925" y="1304875"/>
              <a:ext cx="26289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431950" y="1304875"/>
              <a:ext cx="2628900" cy="3416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;p14"/>
          <p:cNvSpPr txBox="1">
            <a:spLocks noGrp="1"/>
          </p:cNvSpPr>
          <p:nvPr>
            <p:ph type="body" idx="4294967295"/>
          </p:nvPr>
        </p:nvSpPr>
        <p:spPr>
          <a:xfrm>
            <a:off x="1622545" y="1506667"/>
            <a:ext cx="6221465" cy="33074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endParaRPr lang="ru-RU" dirty="0" smtClean="0"/>
          </a:p>
          <a:p>
            <a:pPr marL="285750" indent="-285750"/>
            <a:r>
              <a:rPr lang="ru-RU" dirty="0" smtClean="0"/>
              <a:t>Показатели результативности - количественная </a:t>
            </a:r>
            <a:r>
              <a:rPr lang="ru-RU" dirty="0"/>
              <a:t>оценка результата </a:t>
            </a:r>
            <a:r>
              <a:rPr lang="ru-RU" dirty="0" smtClean="0"/>
              <a:t>продукта;</a:t>
            </a:r>
          </a:p>
          <a:p>
            <a:pPr marL="285750" indent="-285750"/>
            <a:r>
              <a:rPr lang="ru-RU" dirty="0" smtClean="0"/>
              <a:t>Показатель </a:t>
            </a:r>
            <a:r>
              <a:rPr lang="ru-RU" dirty="0"/>
              <a:t>эффективности - оценка затрачиваемых на получение результата </a:t>
            </a:r>
            <a:r>
              <a:rPr lang="ru-RU" dirty="0" smtClean="0"/>
              <a:t>ресурсов;</a:t>
            </a:r>
          </a:p>
          <a:p>
            <a:pPr marL="285750" indent="-285750"/>
            <a:r>
              <a:rPr lang="ru-RU" dirty="0" smtClean="0"/>
              <a:t>Показатель </a:t>
            </a:r>
            <a:r>
              <a:rPr lang="ru-RU" dirty="0"/>
              <a:t>качества результата - оценка соответствия фактически получаемого продукта его ожидаемым характеристикам.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609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265591" y="292375"/>
            <a:ext cx="6283398" cy="4349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 smtClean="0">
                <a:solidFill>
                  <a:schemeClr val="tx1"/>
                </a:solidFill>
              </a:rPr>
              <a:t>КЕЙС: Торговая компания </a:t>
            </a:r>
            <a:endParaRPr sz="3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67579" y="1129480"/>
            <a:ext cx="6631516" cy="6883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Цель: </a:t>
            </a:r>
            <a:r>
              <a:rPr lang="ru-RU" sz="2800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Чистая</a:t>
            </a:r>
            <a:r>
              <a:rPr lang="ru-RU" sz="2800" dirty="0" smtClean="0">
                <a:solidFill>
                  <a:schemeClr val="tx1"/>
                </a:solidFill>
              </a:rPr>
              <a:t> прибыль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45846" y="3698971"/>
            <a:ext cx="1825750" cy="651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Реализация маржинальных товаров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56163" y="3689141"/>
            <a:ext cx="1765977" cy="6610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Дополнительные услуги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06707" y="3689141"/>
            <a:ext cx="1732322" cy="6725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Оборачиваемость  товаров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23596" y="3678557"/>
            <a:ext cx="1599218" cy="6830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Постоянные клиенты, отзывы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9739" y="3698971"/>
            <a:ext cx="1561540" cy="6626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Валовая выручка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01" name="Прямая со стрелкой 200"/>
          <p:cNvCxnSpPr>
            <a:stCxn id="18" idx="0"/>
          </p:cNvCxnSpPr>
          <p:nvPr/>
        </p:nvCxnSpPr>
        <p:spPr>
          <a:xfrm flipV="1">
            <a:off x="980509" y="1828368"/>
            <a:ext cx="3448272" cy="1870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Прямая со стрелкой 202"/>
          <p:cNvCxnSpPr/>
          <p:nvPr/>
        </p:nvCxnSpPr>
        <p:spPr>
          <a:xfrm flipV="1">
            <a:off x="2703474" y="1832906"/>
            <a:ext cx="1824616" cy="1881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Прямая со стрелкой 204"/>
          <p:cNvCxnSpPr/>
          <p:nvPr/>
        </p:nvCxnSpPr>
        <p:spPr>
          <a:xfrm flipV="1">
            <a:off x="4583337" y="1838198"/>
            <a:ext cx="0" cy="1860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Прямая со стрелкой 206"/>
          <p:cNvCxnSpPr>
            <a:stCxn id="6" idx="0"/>
          </p:cNvCxnSpPr>
          <p:nvPr/>
        </p:nvCxnSpPr>
        <p:spPr>
          <a:xfrm flipH="1" flipV="1">
            <a:off x="4667904" y="1828368"/>
            <a:ext cx="1804964" cy="1860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Прямая со стрелкой 208"/>
          <p:cNvCxnSpPr>
            <a:stCxn id="11" idx="0"/>
          </p:cNvCxnSpPr>
          <p:nvPr/>
        </p:nvCxnSpPr>
        <p:spPr>
          <a:xfrm flipH="1" flipV="1">
            <a:off x="4737893" y="1828368"/>
            <a:ext cx="3485312" cy="1850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KPI</a:t>
            </a:r>
            <a:r>
              <a:rPr lang="ru-RU" dirty="0" smtClean="0"/>
              <a:t> торгового представителя</a:t>
            </a:r>
            <a:endParaRPr dirty="0"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ru-RU" dirty="0" smtClean="0"/>
              <a:t>Выручка</a:t>
            </a:r>
          </a:p>
          <a:p>
            <a:pPr marL="342900" lvl="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ru-RU" dirty="0" smtClean="0"/>
              <a:t>АКБ</a:t>
            </a:r>
          </a:p>
          <a:p>
            <a:pPr marL="342900" lvl="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-US" dirty="0" smtClean="0"/>
              <a:t>SKU</a:t>
            </a:r>
          </a:p>
          <a:p>
            <a:pPr marL="342900" lvl="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-US" dirty="0" smtClean="0"/>
              <a:t>SMART</a:t>
            </a:r>
            <a:endParaRPr lang="ru-RU" dirty="0" smtClean="0"/>
          </a:p>
          <a:p>
            <a:pPr marL="342900" lvl="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ru-RU" dirty="0" smtClean="0"/>
              <a:t>Возврат дебиторской задолженности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8299" y="2985571"/>
            <a:ext cx="3316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На, что влияет торговый представитель</a:t>
            </a:r>
            <a:endParaRPr lang="ru-RU" sz="1800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56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Приоритетность показателей</a:t>
            </a:r>
            <a:endParaRPr dirty="0"/>
          </a:p>
        </p:txBody>
      </p:sp>
      <p:sp>
        <p:nvSpPr>
          <p:cNvPr id="112" name="Google Shape;112;p15"/>
          <p:cNvSpPr/>
          <p:nvPr/>
        </p:nvSpPr>
        <p:spPr>
          <a:xfrm>
            <a:off x="432350" y="1304875"/>
            <a:ext cx="2469300" cy="607800"/>
          </a:xfrm>
          <a:prstGeom prst="homePlat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4294967295"/>
          </p:nvPr>
        </p:nvSpPr>
        <p:spPr>
          <a:xfrm>
            <a:off x="432350" y="1451576"/>
            <a:ext cx="2257200" cy="3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>
                <a:solidFill>
                  <a:schemeClr val="lt1"/>
                </a:solidFill>
              </a:rPr>
              <a:t>   Развивающие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15" name="Google Shape;115;p15"/>
          <p:cNvSpPr/>
          <p:nvPr/>
        </p:nvSpPr>
        <p:spPr>
          <a:xfrm>
            <a:off x="3044777" y="1304875"/>
            <a:ext cx="2760600" cy="6078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4294967295"/>
          </p:nvPr>
        </p:nvSpPr>
        <p:spPr>
          <a:xfrm>
            <a:off x="3336150" y="1451576"/>
            <a:ext cx="2257200" cy="3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lt1"/>
                </a:solidFill>
              </a:rPr>
              <a:t>  Необходимые</a:t>
            </a:r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4294967295"/>
          </p:nvPr>
        </p:nvSpPr>
        <p:spPr>
          <a:xfrm>
            <a:off x="3075961" y="2059376"/>
            <a:ext cx="2612356" cy="26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ru-RU" dirty="0"/>
              <a:t>Возврат дебиторской задолженности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118" name="Google Shape;118;p15"/>
          <p:cNvSpPr/>
          <p:nvPr/>
        </p:nvSpPr>
        <p:spPr>
          <a:xfrm>
            <a:off x="5948502" y="1304875"/>
            <a:ext cx="2760600" cy="6078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4294967295"/>
          </p:nvPr>
        </p:nvSpPr>
        <p:spPr>
          <a:xfrm>
            <a:off x="6254233" y="1451576"/>
            <a:ext cx="2257200" cy="3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>
                <a:solidFill>
                  <a:schemeClr val="lt1"/>
                </a:solidFill>
              </a:rPr>
              <a:t>Догоняющие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4294967295"/>
          </p:nvPr>
        </p:nvSpPr>
        <p:spPr>
          <a:xfrm>
            <a:off x="6146983" y="2059376"/>
            <a:ext cx="2471700" cy="26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ru-RU" dirty="0"/>
              <a:t>Выручка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14" name="Google Shape;117;p15"/>
          <p:cNvSpPr txBox="1">
            <a:spLocks/>
          </p:cNvSpPr>
          <p:nvPr/>
        </p:nvSpPr>
        <p:spPr>
          <a:xfrm>
            <a:off x="432350" y="2199750"/>
            <a:ext cx="2335750" cy="26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285750" indent="-285750"/>
            <a:r>
              <a:rPr lang="ru-RU" dirty="0" smtClean="0"/>
              <a:t>АКБ</a:t>
            </a:r>
            <a:endParaRPr lang="ru-RU" dirty="0"/>
          </a:p>
          <a:p>
            <a:pPr marL="285750" indent="-285750"/>
            <a:r>
              <a:rPr lang="en-US" dirty="0"/>
              <a:t>SKU</a:t>
            </a:r>
            <a:endParaRPr lang="ru-RU" dirty="0"/>
          </a:p>
          <a:p>
            <a:pPr marL="285750" indent="-285750"/>
            <a:r>
              <a:rPr lang="en-US" dirty="0"/>
              <a:t>SMART</a:t>
            </a:r>
            <a:endParaRPr lang="ru-RU" dirty="0"/>
          </a:p>
          <a:p>
            <a:pPr marL="0" indent="0">
              <a:buFont typeface="Roboto"/>
              <a:buNone/>
            </a:pPr>
            <a:endParaRPr lang="ru-RU" sz="1600" b="1" dirty="0" smtClean="0"/>
          </a:p>
          <a:p>
            <a:pPr marL="0" indent="0">
              <a:buFont typeface="Roboto"/>
              <a:buNone/>
            </a:pPr>
            <a:endParaRPr lang="ru-RU" sz="1600" b="1" dirty="0" smtClean="0"/>
          </a:p>
          <a:p>
            <a:pPr marL="0" indent="0">
              <a:buFont typeface="Roboto"/>
              <a:buNone/>
            </a:pPr>
            <a:endParaRPr lang="ru-RU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144720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build="p"/>
      <p:bldP spid="120" grpId="0" build="p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Д</a:t>
            </a:r>
            <a:r>
              <a:rPr lang="ru-RU" dirty="0" smtClean="0"/>
              <a:t>анные для расчетов</a:t>
            </a:r>
            <a:endParaRPr dirty="0"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2"/>
          </p:nvPr>
        </p:nvSpPr>
        <p:spPr>
          <a:xfrm>
            <a:off x="5014803" y="54132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ru-RU" dirty="0" smtClean="0"/>
              <a:t>1. </a:t>
            </a:r>
            <a:r>
              <a:rPr lang="ru-RU" dirty="0"/>
              <a:t>Фактические результаты </a:t>
            </a:r>
            <a:r>
              <a:rPr lang="ru-RU" dirty="0" smtClean="0"/>
              <a:t>       компании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smtClean="0"/>
              <a:t>2. </a:t>
            </a:r>
            <a:r>
              <a:rPr lang="ru-RU" dirty="0"/>
              <a:t>Фактическая зарплата сотрудника.</a:t>
            </a:r>
            <a:br>
              <a:rPr lang="ru-RU" dirty="0"/>
            </a:br>
            <a:r>
              <a:rPr lang="ru-RU" dirty="0" smtClean="0"/>
              <a:t>3. </a:t>
            </a:r>
            <a:r>
              <a:rPr lang="ru-RU" dirty="0"/>
              <a:t>Максимальные плановые показатели </a:t>
            </a:r>
            <a:r>
              <a:rPr lang="ru-RU" dirty="0" smtClean="0"/>
              <a:t>компании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smtClean="0"/>
              <a:t>4.  </a:t>
            </a:r>
            <a:r>
              <a:rPr lang="ru-RU" dirty="0"/>
              <a:t>Максимальная зарплата при достижении </a:t>
            </a:r>
            <a:r>
              <a:rPr lang="ru-RU" dirty="0" smtClean="0"/>
              <a:t>плановых </a:t>
            </a:r>
            <a:r>
              <a:rPr lang="ru-RU" dirty="0"/>
              <a:t>показателей.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8869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2195335" y="41475"/>
            <a:ext cx="4700595" cy="7051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 smtClean="0">
                <a:solidFill>
                  <a:schemeClr val="tx1"/>
                </a:solidFill>
              </a:rPr>
              <a:t>Мотивация</a:t>
            </a:r>
            <a:endParaRPr sz="3000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747718" y="1914862"/>
            <a:ext cx="1893295" cy="178410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1013" y="1914862"/>
            <a:ext cx="1831855" cy="177427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639152" y="1914862"/>
            <a:ext cx="1861" cy="177427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428863" y="1860206"/>
            <a:ext cx="4784140" cy="26235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Выручка – 1 000 000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Возврат ДЗ -100%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АКБ </a:t>
            </a:r>
            <a:r>
              <a:rPr lang="ru-RU" sz="1800" dirty="0" smtClean="0">
                <a:solidFill>
                  <a:schemeClr val="tx1"/>
                </a:solidFill>
              </a:rPr>
              <a:t>-</a:t>
            </a:r>
            <a:r>
              <a:rPr lang="ru-RU" sz="1800" dirty="0" smtClean="0">
                <a:solidFill>
                  <a:schemeClr val="tx1"/>
                </a:solidFill>
              </a:rPr>
              <a:t>500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тт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SKU </a:t>
            </a:r>
            <a:r>
              <a:rPr lang="ru-RU" sz="1800" dirty="0" smtClean="0">
                <a:solidFill>
                  <a:schemeClr val="tx1"/>
                </a:solidFill>
              </a:rPr>
              <a:t>- среднее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250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SMART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020499" y="1860206"/>
            <a:ext cx="4756868" cy="26235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Заработная плата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90 000 рублей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993227" y="2233847"/>
            <a:ext cx="1293711" cy="174927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KPI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2437" y="1014706"/>
            <a:ext cx="339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Ожидания работодателя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64056" y="1018831"/>
            <a:ext cx="339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Ожидания сотрудника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8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dirty="0"/>
              <a:t>Базовая сетка </a:t>
            </a:r>
            <a:r>
              <a:rPr lang="en-US" dirty="0"/>
              <a:t>KPI</a:t>
            </a:r>
            <a:br>
              <a:rPr lang="en-US" dirty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93250" y="1224807"/>
          <a:ext cx="7357499" cy="3349525"/>
        </p:xfrm>
        <a:graphic>
          <a:graphicData uri="http://schemas.openxmlformats.org/drawingml/2006/table">
            <a:tbl>
              <a:tblPr/>
              <a:tblGrid>
                <a:gridCol w="614191"/>
                <a:gridCol w="1113222"/>
                <a:gridCol w="614191"/>
                <a:gridCol w="614191"/>
                <a:gridCol w="614191"/>
                <a:gridCol w="491353"/>
                <a:gridCol w="737030"/>
                <a:gridCol w="614191"/>
                <a:gridCol w="614191"/>
                <a:gridCol w="614191"/>
                <a:gridCol w="716557"/>
              </a:tblGrid>
              <a:tr h="331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дата</a:t>
                      </a: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01.01.23</a:t>
                      </a: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Рабочих дней в месяце</a:t>
                      </a: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ФИО</a:t>
                      </a: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Иванов А.А.</a:t>
                      </a: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Отработанных дней</a:t>
                      </a: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87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8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</a:t>
                      </a:r>
                    </a:p>
                  </a:txBody>
                  <a:tcPr marL="7370" marR="7370" marT="73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Задачи</a:t>
                      </a:r>
                    </a:p>
                  </a:txBody>
                  <a:tcPr marL="7370" marR="7370" marT="73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Вес задачи</a:t>
                      </a:r>
                    </a:p>
                  </a:txBody>
                  <a:tcPr marL="7370" marR="7370" marT="73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7370" marR="7370" marT="73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7370" marR="7370" marT="73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ЗП факт</a:t>
                      </a:r>
                    </a:p>
                  </a:txBody>
                  <a:tcPr marL="7370" marR="7370" marT="73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Прогноз</a:t>
                      </a:r>
                    </a:p>
                  </a:txBody>
                  <a:tcPr marL="7370" marR="7370" marT="73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ЗП прогноз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изм.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370" marR="7370" marT="73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р.</a:t>
                      </a:r>
                    </a:p>
                  </a:txBody>
                  <a:tcPr marL="7370" marR="7370" marT="73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р.</a:t>
                      </a:r>
                    </a:p>
                  </a:txBody>
                  <a:tcPr marL="7370" marR="7370" marT="73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370" marR="7370" marT="73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р.</a:t>
                      </a:r>
                    </a:p>
                  </a:txBody>
                  <a:tcPr marL="7370" marR="7370" marT="73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р.</a:t>
                      </a:r>
                    </a:p>
                  </a:txBody>
                  <a:tcPr marL="7370" marR="7370" marT="73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370" marR="7370" marT="73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р.</a:t>
                      </a:r>
                    </a:p>
                  </a:txBody>
                  <a:tcPr marL="7370" marR="7370" marT="73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р.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87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Параметр 1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30,00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27 000р.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14,00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370" marR="7370" marT="73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3 780р.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38,50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10 395р.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87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Параметр 2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25,00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22 500р.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48,00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7370" marR="7370" marT="73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10 800р.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132,00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29 700р.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87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Параметр 3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20,00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18 000р.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950 000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42,11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400 000</a:t>
                      </a:r>
                    </a:p>
                  </a:txBody>
                  <a:tcPr marL="7370" marR="7370" marT="7370" marB="0">
                    <a:lnL w="63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7 579р.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115,79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1100000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20 842р.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87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Параметр 4 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15,00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13 500р.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1 000 000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64,00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640 000</a:t>
                      </a:r>
                    </a:p>
                  </a:txBody>
                  <a:tcPr marL="7370" marR="7370" marT="73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8 640р.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176,00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1760000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23 760р.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87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SMART1 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4 500р.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0р.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4 500р.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87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Оклад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4 500р.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1 636р.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4 500р.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2"/>
                        </a:rPr>
                        <a:t>Ʃ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1"/>
                        </a:rPr>
                        <a:t> 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1"/>
                        </a:rPr>
                        <a:t>сумма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90 000р.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32 435р.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93 697р.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687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Сумма контроль</a:t>
                      </a: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90 000р.</a:t>
                      </a: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687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87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SMART </a:t>
                      </a: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Кокретная задача на 1 месяц, которую можно/нужно менять</a:t>
                      </a: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87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Доля ЗП за параметр</a:t>
                      </a: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87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 по показателям на месяц</a:t>
                      </a: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87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Фактическое выполнение на данный момент</a:t>
                      </a: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0" marR="7370" marT="7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01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537901"/>
              </p:ext>
            </p:extLst>
          </p:nvPr>
        </p:nvGraphicFramePr>
        <p:xfrm>
          <a:off x="925099" y="1172697"/>
          <a:ext cx="7352990" cy="3342908"/>
        </p:xfrm>
        <a:graphic>
          <a:graphicData uri="http://schemas.openxmlformats.org/drawingml/2006/table">
            <a:tbl>
              <a:tblPr/>
              <a:tblGrid>
                <a:gridCol w="599225"/>
                <a:gridCol w="1260869"/>
                <a:gridCol w="599225"/>
                <a:gridCol w="599225"/>
                <a:gridCol w="599225"/>
                <a:gridCol w="479381"/>
                <a:gridCol w="719070"/>
                <a:gridCol w="599225"/>
                <a:gridCol w="599225"/>
                <a:gridCol w="599225"/>
                <a:gridCol w="699095"/>
              </a:tblGrid>
              <a:tr h="307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дата</a:t>
                      </a: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01.01.23</a:t>
                      </a: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Рабочих дней в месяце</a:t>
                      </a: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8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ФИО</a:t>
                      </a: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Иванов А.А.</a:t>
                      </a: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Отработанных дней</a:t>
                      </a: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853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6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</a:t>
                      </a:r>
                    </a:p>
                  </a:txBody>
                  <a:tcPr marL="6827" marR="6827" marT="6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Задачи</a:t>
                      </a:r>
                    </a:p>
                  </a:txBody>
                  <a:tcPr marL="6827" marR="6827" marT="6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Вес задачи</a:t>
                      </a:r>
                    </a:p>
                  </a:txBody>
                  <a:tcPr marL="6827" marR="6827" marT="6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6827" marR="6827" marT="6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6827" marR="6827" marT="6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ЗП факт</a:t>
                      </a:r>
                    </a:p>
                  </a:txBody>
                  <a:tcPr marL="6827" marR="6827" marT="6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Прогноз</a:t>
                      </a:r>
                    </a:p>
                  </a:txBody>
                  <a:tcPr marL="6827" marR="6827" marT="6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ЗП прогноз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изм.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827" marR="6827" marT="6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р.</a:t>
                      </a:r>
                    </a:p>
                  </a:txBody>
                  <a:tcPr marL="6827" marR="6827" marT="6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р.</a:t>
                      </a:r>
                    </a:p>
                  </a:txBody>
                  <a:tcPr marL="6827" marR="6827" marT="6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827" marR="6827" marT="6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р.</a:t>
                      </a:r>
                    </a:p>
                  </a:txBody>
                  <a:tcPr marL="6827" marR="6827" marT="6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р.</a:t>
                      </a:r>
                    </a:p>
                  </a:txBody>
                  <a:tcPr marL="6827" marR="6827" marT="6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827" marR="6827" marT="6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р.</a:t>
                      </a:r>
                    </a:p>
                  </a:txBody>
                  <a:tcPr marL="6827" marR="6827" marT="68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р.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53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детей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25,00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17 500р.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90,00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827" marR="6827" marT="68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15 750р.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132,00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23 100р.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53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Фототчет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30,00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21 000р.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80,00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827" marR="6827" marT="68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16 800р.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117,33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24 640р.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53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Тест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20,00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14 000р.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827" marR="6827" marT="68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14 000р.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146,67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20 533р.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53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Пробное занятие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200р.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200,00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827" marR="6827" marT="68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400р.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293,33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587р.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53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Новый абонемент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500р.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0р.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500р.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53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Оклад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25,00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17 500р.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11 932р.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17 500р.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2"/>
                        </a:rPr>
                        <a:t>Ʃ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1"/>
                        </a:rPr>
                        <a:t>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1"/>
                        </a:rPr>
                        <a:t>сумма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70 000р.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58 882р.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86 860р.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3853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Сумма контроль</a:t>
                      </a: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70 700р.</a:t>
                      </a: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3853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853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SMART </a:t>
                      </a: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Кокретная задача на 1 месяц, которую можно/нужно менять</a:t>
                      </a: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853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Доля ЗП за параметр</a:t>
                      </a: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853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 по показателям на месяц</a:t>
                      </a: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853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Фактическое выполнение на данный момент</a:t>
                      </a: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</p:spPr>
        <p:txBody>
          <a:bodyPr/>
          <a:lstStyle/>
          <a:p>
            <a:pPr lvl="0" algn="ctr"/>
            <a:r>
              <a:rPr lang="ru-RU" dirty="0"/>
              <a:t>Базовая сетка </a:t>
            </a:r>
            <a:r>
              <a:rPr lang="en-US" dirty="0"/>
              <a:t>KPI</a:t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02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156411"/>
            <a:ext cx="8520600" cy="861389"/>
          </a:xfrm>
        </p:spPr>
        <p:txBody>
          <a:bodyPr/>
          <a:lstStyle/>
          <a:p>
            <a:pPr algn="ctr"/>
            <a:r>
              <a:rPr lang="ru-RU" dirty="0" smtClean="0"/>
              <a:t>Ежедневный контроль </a:t>
            </a:r>
            <a:r>
              <a:rPr lang="ru-RU" dirty="0" smtClean="0"/>
              <a:t>результата (администратор, продавец)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64864" y="1119408"/>
          <a:ext cx="6414272" cy="3560323"/>
        </p:xfrm>
        <a:graphic>
          <a:graphicData uri="http://schemas.openxmlformats.org/drawingml/2006/table">
            <a:tbl>
              <a:tblPr/>
              <a:tblGrid>
                <a:gridCol w="1147316"/>
                <a:gridCol w="285343"/>
                <a:gridCol w="285343"/>
                <a:gridCol w="297232"/>
                <a:gridCol w="297232"/>
                <a:gridCol w="297232"/>
                <a:gridCol w="297232"/>
                <a:gridCol w="297232"/>
                <a:gridCol w="237786"/>
                <a:gridCol w="237786"/>
                <a:gridCol w="237786"/>
                <a:gridCol w="237786"/>
                <a:gridCol w="237786"/>
                <a:gridCol w="237786"/>
                <a:gridCol w="237786"/>
                <a:gridCol w="237786"/>
                <a:gridCol w="237786"/>
                <a:gridCol w="237786"/>
                <a:gridCol w="297232"/>
                <a:gridCol w="297232"/>
                <a:gridCol w="237786"/>
              </a:tblGrid>
              <a:tr h="85603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603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Месяц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декабрь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603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03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Дата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01.дек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02.дек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03.дек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04.дек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05.дек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06.дек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07.дек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08.дек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09.дек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10.дек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24.дек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25.дек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26.дек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27.дек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28.дек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29.дек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30.дек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31.дек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5603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Задача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Цена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603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Оклад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17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5603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Кол-во детей отмеченных в срм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603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Запись на пробное занятие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603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Абонемент продленка новый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603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Абонемент подготовка к шк новый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603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Пост в соц сетях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603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Отзыв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603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Продление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603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Поздравление с днем рождения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603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Печать учебников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603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Ведение каникулярных смен.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603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Подготовка пекламных макетов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603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603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603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603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603">
                <a:tc gridSpan="20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Расчет ЗП в рублях в день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603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Оклад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</a:tr>
              <a:tr h="85603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Кол-во детей отмеченных в срм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</a:tr>
              <a:tr h="85603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Запись на пробное занятие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</a:tr>
              <a:tr h="85603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Абонемент продленка новый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</a:tr>
              <a:tr h="85603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Абонемент подготовка к шк новый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</a:tr>
              <a:tr h="85603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Пост в соц сетях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</a:tr>
              <a:tr h="85603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Отзыв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</a:tr>
              <a:tr h="85603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Продление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</a:tr>
              <a:tr h="85603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Поздравление с днем рождения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</a:tr>
              <a:tr h="85603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Печать учебников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</a:tr>
              <a:tr h="85603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Ведение каникулярных смен.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</a:tr>
              <a:tr h="85603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Подготовка пекламных макетов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</a:tr>
              <a:tr h="85603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</a:tr>
              <a:tr h="85603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85603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85603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85603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1398,0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18 790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1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627" y="188328"/>
            <a:ext cx="8520600" cy="607800"/>
          </a:xfrm>
        </p:spPr>
        <p:txBody>
          <a:bodyPr/>
          <a:lstStyle/>
          <a:p>
            <a:r>
              <a:rPr lang="ru-RU" dirty="0" smtClean="0"/>
              <a:t>             План/Факт отчет по задачам 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858093"/>
              </p:ext>
            </p:extLst>
          </p:nvPr>
        </p:nvGraphicFramePr>
        <p:xfrm>
          <a:off x="1078832" y="886244"/>
          <a:ext cx="7233460" cy="3914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Лист" r:id="rId3" imgW="14356080" imgH="7764670" progId="Excel.Sheet.8">
                  <p:embed/>
                </p:oleObj>
              </mc:Choice>
              <mc:Fallback>
                <p:oleObj name="Лист" r:id="rId3" imgW="14356080" imgH="776467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8832" y="886244"/>
                        <a:ext cx="7233460" cy="39143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694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280527" y="21651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Преимущества системы </a:t>
            </a:r>
            <a:r>
              <a:rPr lang="en-US" dirty="0" smtClean="0"/>
              <a:t>KPI</a:t>
            </a:r>
            <a:endParaRPr dirty="0"/>
          </a:p>
        </p:txBody>
      </p:sp>
      <p:grpSp>
        <p:nvGrpSpPr>
          <p:cNvPr id="92" name="Google Shape;92;p14"/>
          <p:cNvGrpSpPr/>
          <p:nvPr/>
        </p:nvGrpSpPr>
        <p:grpSpPr>
          <a:xfrm>
            <a:off x="1064577" y="1058803"/>
            <a:ext cx="3106101" cy="3762579"/>
            <a:chOff x="431925" y="1304875"/>
            <a:chExt cx="2628925" cy="3416400"/>
          </a:xfrm>
        </p:grpSpPr>
        <p:sp>
          <p:nvSpPr>
            <p:cNvPr id="93" name="Google Shape;93;p14"/>
            <p:cNvSpPr txBox="1"/>
            <p:nvPr/>
          </p:nvSpPr>
          <p:spPr>
            <a:xfrm>
              <a:off x="431925" y="1304875"/>
              <a:ext cx="26289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431950" y="1304875"/>
              <a:ext cx="2628900" cy="3416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14"/>
          <p:cNvSpPr txBox="1">
            <a:spLocks noGrp="1"/>
          </p:cNvSpPr>
          <p:nvPr>
            <p:ph type="body" idx="4294967295"/>
          </p:nvPr>
        </p:nvSpPr>
        <p:spPr>
          <a:xfrm>
            <a:off x="1454044" y="1076417"/>
            <a:ext cx="24945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lt1"/>
                </a:solidFill>
              </a:rPr>
              <a:t>Для руководителя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4294967295"/>
          </p:nvPr>
        </p:nvSpPr>
        <p:spPr>
          <a:xfrm>
            <a:off x="1292038" y="1651185"/>
            <a:ext cx="2762169" cy="30889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300" dirty="0" smtClean="0"/>
              <a:t>Платить за работу, а не за присутствие.</a:t>
            </a:r>
            <a:endParaRPr lang="ru-RU" sz="1300" dirty="0"/>
          </a:p>
          <a:p>
            <a:r>
              <a:rPr lang="ru-RU" sz="1300" dirty="0" smtClean="0"/>
              <a:t>Создать у сотрудника ответственность за качество </a:t>
            </a:r>
            <a:r>
              <a:rPr lang="ru-RU" sz="1300" dirty="0"/>
              <a:t>и </a:t>
            </a:r>
            <a:r>
              <a:rPr lang="ru-RU" sz="1300" dirty="0" smtClean="0"/>
              <a:t>срок </a:t>
            </a:r>
            <a:r>
              <a:rPr lang="ru-RU" sz="1300" dirty="0"/>
              <a:t>исполнения задачи.</a:t>
            </a:r>
          </a:p>
          <a:p>
            <a:r>
              <a:rPr lang="ru-RU" sz="1300" dirty="0" smtClean="0"/>
              <a:t>Автоматизировать контроль.</a:t>
            </a:r>
            <a:endParaRPr lang="ru-RU" sz="1300" dirty="0"/>
          </a:p>
          <a:p>
            <a:r>
              <a:rPr lang="ru-RU" sz="1300" dirty="0" smtClean="0"/>
              <a:t>Отсеять </a:t>
            </a:r>
            <a:r>
              <a:rPr lang="ru-RU" sz="1300" dirty="0"/>
              <a:t>«ленивых» </a:t>
            </a:r>
            <a:r>
              <a:rPr lang="ru-RU" sz="1300" dirty="0" smtClean="0"/>
              <a:t>и лишних сотрудников</a:t>
            </a:r>
            <a:r>
              <a:rPr lang="ru-RU" sz="130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grpSp>
        <p:nvGrpSpPr>
          <p:cNvPr id="97" name="Google Shape;97;p14"/>
          <p:cNvGrpSpPr/>
          <p:nvPr/>
        </p:nvGrpSpPr>
        <p:grpSpPr>
          <a:xfrm>
            <a:off x="5299918" y="1016169"/>
            <a:ext cx="3075709" cy="3804144"/>
            <a:chOff x="3320450" y="1304875"/>
            <a:chExt cx="2632500" cy="3416400"/>
          </a:xfrm>
        </p:grpSpPr>
        <p:sp>
          <p:nvSpPr>
            <p:cNvPr id="98" name="Google Shape;98;p14"/>
            <p:cNvSpPr txBox="1"/>
            <p:nvPr/>
          </p:nvSpPr>
          <p:spPr>
            <a:xfrm>
              <a:off x="3324050" y="1304875"/>
              <a:ext cx="26289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3320450" y="1304875"/>
              <a:ext cx="2628900" cy="3416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14"/>
          <p:cNvSpPr txBox="1">
            <a:spLocks noGrp="1"/>
          </p:cNvSpPr>
          <p:nvPr>
            <p:ph type="body" idx="4294967295"/>
          </p:nvPr>
        </p:nvSpPr>
        <p:spPr>
          <a:xfrm>
            <a:off x="5514909" y="1560628"/>
            <a:ext cx="2856511" cy="31635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300" dirty="0"/>
              <a:t>Возможность заработать больше, чем раньше.</a:t>
            </a:r>
          </a:p>
          <a:p>
            <a:r>
              <a:rPr lang="ru-RU" sz="1300" dirty="0"/>
              <a:t>Работать только за себя, а не «за того парня».</a:t>
            </a:r>
          </a:p>
          <a:p>
            <a:r>
              <a:rPr lang="ru-RU" sz="1300" dirty="0"/>
              <a:t>Прозрачность материального поощрения.</a:t>
            </a:r>
          </a:p>
          <a:p>
            <a:r>
              <a:rPr lang="ru-RU" sz="1300" dirty="0"/>
              <a:t>Возможность выделиться и получить карьерный рост.</a:t>
            </a:r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4294967295"/>
          </p:nvPr>
        </p:nvSpPr>
        <p:spPr>
          <a:xfrm>
            <a:off x="5745491" y="1043855"/>
            <a:ext cx="24945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>
                <a:solidFill>
                  <a:schemeClr val="lt1"/>
                </a:solidFill>
              </a:rPr>
              <a:t>Для сотрудника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699" y="252345"/>
            <a:ext cx="8520600" cy="607800"/>
          </a:xfrm>
        </p:spPr>
        <p:txBody>
          <a:bodyPr/>
          <a:lstStyle/>
          <a:p>
            <a:pPr algn="ctr"/>
            <a:r>
              <a:rPr lang="ru-RU" dirty="0" smtClean="0"/>
              <a:t>Главный список задач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73391"/>
              </p:ext>
            </p:extLst>
          </p:nvPr>
        </p:nvGraphicFramePr>
        <p:xfrm>
          <a:off x="1523998" y="963864"/>
          <a:ext cx="6597317" cy="4025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Лист" r:id="rId3" imgW="12382677" imgH="7551294" progId="Excel.Sheet.12">
                  <p:embed/>
                </p:oleObj>
              </mc:Choice>
              <mc:Fallback>
                <p:oleObj name="Лист" r:id="rId3" imgW="12382677" imgH="755129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3998" y="963864"/>
                        <a:ext cx="6597317" cy="4025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013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894217"/>
              </p:ext>
            </p:extLst>
          </p:nvPr>
        </p:nvGraphicFramePr>
        <p:xfrm>
          <a:off x="766009" y="354431"/>
          <a:ext cx="6922169" cy="443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Лист" r:id="rId3" imgW="14912375" imgH="9548033" progId="Excel.Sheet.8">
                  <p:embed/>
                </p:oleObj>
              </mc:Choice>
              <mc:Fallback>
                <p:oleObj name="Лист" r:id="rId3" imgW="14912375" imgH="954803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6009" y="354431"/>
                        <a:ext cx="6922169" cy="4432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081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280527" y="21651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Тестирование:</a:t>
            </a:r>
            <a:endParaRPr dirty="0"/>
          </a:p>
        </p:txBody>
      </p:sp>
      <p:grpSp>
        <p:nvGrpSpPr>
          <p:cNvPr id="92" name="Google Shape;92;p14"/>
          <p:cNvGrpSpPr/>
          <p:nvPr/>
        </p:nvGrpSpPr>
        <p:grpSpPr>
          <a:xfrm>
            <a:off x="1064577" y="970668"/>
            <a:ext cx="7736550" cy="3898786"/>
            <a:chOff x="431925" y="1304875"/>
            <a:chExt cx="2628925" cy="3416400"/>
          </a:xfrm>
        </p:grpSpPr>
        <p:sp>
          <p:nvSpPr>
            <p:cNvPr id="93" name="Google Shape;93;p14"/>
            <p:cNvSpPr txBox="1"/>
            <p:nvPr/>
          </p:nvSpPr>
          <p:spPr>
            <a:xfrm>
              <a:off x="431925" y="1304875"/>
              <a:ext cx="26289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431950" y="1304875"/>
              <a:ext cx="2628900" cy="3416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;p14"/>
          <p:cNvSpPr txBox="1">
            <a:spLocks noGrp="1"/>
          </p:cNvSpPr>
          <p:nvPr>
            <p:ph type="body" idx="4294967295"/>
          </p:nvPr>
        </p:nvSpPr>
        <p:spPr>
          <a:xfrm>
            <a:off x="1622545" y="1506667"/>
            <a:ext cx="6221465" cy="33074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>
              <a:buFont typeface="+mj-lt"/>
              <a:buAutoNum type="arabicPeriod"/>
            </a:pPr>
            <a:r>
              <a:rPr lang="ru-RU" sz="1600" dirty="0" smtClean="0"/>
              <a:t>Определяем </a:t>
            </a:r>
            <a:r>
              <a:rPr lang="ru-RU" sz="1600" dirty="0"/>
              <a:t>период исследования</a:t>
            </a:r>
            <a:r>
              <a:rPr lang="ru-RU" sz="1600" dirty="0" smtClean="0"/>
              <a:t>. </a:t>
            </a:r>
            <a:endParaRPr lang="ru-RU" sz="1600" dirty="0"/>
          </a:p>
          <a:p>
            <a:pPr marL="342900" lvl="0">
              <a:buFont typeface="+mj-lt"/>
              <a:buAutoNum type="arabicPeriod"/>
            </a:pPr>
            <a:r>
              <a:rPr lang="ru-RU" sz="1600" dirty="0" smtClean="0"/>
              <a:t>Делаем </a:t>
            </a:r>
            <a:r>
              <a:rPr lang="ru-RU" sz="1600" dirty="0"/>
              <a:t>выборку фактических данных по исследуемым параметрам и заносим в таблицу в колонку </a:t>
            </a:r>
            <a:r>
              <a:rPr lang="ru-RU" sz="1600" dirty="0" smtClean="0"/>
              <a:t>факт.</a:t>
            </a:r>
          </a:p>
          <a:p>
            <a:pPr marL="342900" lvl="0">
              <a:buFont typeface="+mj-lt"/>
              <a:buAutoNum type="arabicPeriod"/>
            </a:pPr>
            <a:r>
              <a:rPr lang="ru-RU" sz="1600" dirty="0" smtClean="0"/>
              <a:t>Сравниваем </a:t>
            </a:r>
            <a:r>
              <a:rPr lang="ru-RU" sz="1600" dirty="0"/>
              <a:t>фактическую </a:t>
            </a:r>
            <a:r>
              <a:rPr lang="ru-RU" sz="1600" dirty="0" err="1"/>
              <a:t>зп</a:t>
            </a:r>
            <a:r>
              <a:rPr lang="ru-RU" sz="1600" dirty="0"/>
              <a:t> сотрудника с тем, что получилось бы по новой </a:t>
            </a:r>
            <a:r>
              <a:rPr lang="ru-RU" sz="1600" dirty="0" smtClean="0"/>
              <a:t>системе.</a:t>
            </a:r>
          </a:p>
          <a:p>
            <a:pPr marL="342900" lvl="0">
              <a:buFont typeface="+mj-lt"/>
              <a:buAutoNum type="arabicPeriod"/>
            </a:pPr>
            <a:r>
              <a:rPr lang="ru-RU" sz="1600" dirty="0" smtClean="0"/>
              <a:t>Если </a:t>
            </a:r>
            <a:r>
              <a:rPr lang="ru-RU" sz="1600" dirty="0"/>
              <a:t>есть сильное отклонение, то необходимо пересмотреть: плановые показатели, вес задач, базовую сумму </a:t>
            </a:r>
            <a:r>
              <a:rPr lang="ru-RU" sz="1600" dirty="0" err="1"/>
              <a:t>зп</a:t>
            </a:r>
            <a:r>
              <a:rPr lang="ru-RU" sz="1600" dirty="0"/>
              <a:t>.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2750104" y="1050817"/>
            <a:ext cx="436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Тестируем на предыдущем периоде</a:t>
            </a:r>
            <a:endParaRPr lang="ru-RU" sz="1800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33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280527" y="21651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Внедрение:</a:t>
            </a:r>
            <a:endParaRPr dirty="0"/>
          </a:p>
        </p:txBody>
      </p:sp>
      <p:grpSp>
        <p:nvGrpSpPr>
          <p:cNvPr id="92" name="Google Shape;92;p14"/>
          <p:cNvGrpSpPr/>
          <p:nvPr/>
        </p:nvGrpSpPr>
        <p:grpSpPr>
          <a:xfrm>
            <a:off x="1064577" y="970668"/>
            <a:ext cx="7736550" cy="3898786"/>
            <a:chOff x="431925" y="1304875"/>
            <a:chExt cx="2628925" cy="3416400"/>
          </a:xfrm>
        </p:grpSpPr>
        <p:sp>
          <p:nvSpPr>
            <p:cNvPr id="93" name="Google Shape;93;p14"/>
            <p:cNvSpPr txBox="1"/>
            <p:nvPr/>
          </p:nvSpPr>
          <p:spPr>
            <a:xfrm>
              <a:off x="431925" y="1304875"/>
              <a:ext cx="26289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431950" y="1304875"/>
              <a:ext cx="2628900" cy="3416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;p14"/>
          <p:cNvSpPr txBox="1">
            <a:spLocks noGrp="1"/>
          </p:cNvSpPr>
          <p:nvPr>
            <p:ph type="body" idx="4294967295"/>
          </p:nvPr>
        </p:nvSpPr>
        <p:spPr>
          <a:xfrm>
            <a:off x="1622545" y="1506667"/>
            <a:ext cx="6221465" cy="33074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>
              <a:buFont typeface="+mj-lt"/>
              <a:buAutoNum type="arabicPeriod"/>
            </a:pPr>
            <a:r>
              <a:rPr lang="ru-RU" dirty="0"/>
              <a:t>Обсудить с сотрудником, что сейчас только тестируется система и возможна корректировка сетки. </a:t>
            </a:r>
          </a:p>
          <a:p>
            <a:pPr marL="342900" lvl="0">
              <a:buFont typeface="+mj-lt"/>
              <a:buAutoNum type="arabicPeriod"/>
            </a:pPr>
            <a:r>
              <a:rPr lang="ru-RU" dirty="0" smtClean="0"/>
              <a:t>В первый месяц обсудить с сотрудником, что действуют обе системы старая и новая, и он получит </a:t>
            </a:r>
            <a:r>
              <a:rPr lang="ru-RU" dirty="0" err="1" smtClean="0"/>
              <a:t>зп</a:t>
            </a:r>
            <a:r>
              <a:rPr lang="ru-RU" dirty="0" smtClean="0"/>
              <a:t> по той которая будет выгоднее </a:t>
            </a:r>
            <a:r>
              <a:rPr lang="ru-RU" dirty="0" smtClean="0"/>
              <a:t>ему.</a:t>
            </a:r>
            <a:endParaRPr lang="ru-RU" dirty="0" smtClean="0"/>
          </a:p>
          <a:p>
            <a:pPr marL="342900">
              <a:buFont typeface="+mj-lt"/>
              <a:buAutoNum type="arabicPeriod"/>
            </a:pPr>
            <a:r>
              <a:rPr lang="ru-RU" dirty="0"/>
              <a:t>Если старая система оказалась более выгодна сотруднику, нужно провести анализ с чем связано.</a:t>
            </a:r>
          </a:p>
          <a:p>
            <a:pPr marL="342900" lvl="0">
              <a:buFont typeface="+mj-lt"/>
              <a:buAutoNum type="arabicPeriod"/>
            </a:pPr>
            <a:r>
              <a:rPr lang="ru-RU" dirty="0" smtClean="0"/>
              <a:t>Если сотрудник </a:t>
            </a:r>
            <a:r>
              <a:rPr lang="ru-RU" dirty="0"/>
              <a:t>стал хуже работать. Необходимо показать по каким параметрам он </a:t>
            </a:r>
            <a:r>
              <a:rPr lang="ru-RU" dirty="0" smtClean="0"/>
              <a:t>съехал.</a:t>
            </a:r>
          </a:p>
        </p:txBody>
      </p:sp>
    </p:spTree>
    <p:extLst>
      <p:ext uri="{BB962C8B-B14F-4D97-AF65-F5344CB8AC3E}">
        <p14:creationId xmlns:p14="http://schemas.microsoft.com/office/powerpoint/2010/main" val="210584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0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Результат</a:t>
            </a:r>
            <a:endParaRPr/>
          </a:p>
        </p:txBody>
      </p:sp>
      <p:sp>
        <p:nvSpPr>
          <p:cNvPr id="231" name="Google Shape;231;p20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Введения </a:t>
            </a:r>
            <a:r>
              <a:rPr lang="en-US" dirty="0" smtClean="0"/>
              <a:t>KPI</a:t>
            </a:r>
            <a:endParaRPr dirty="0"/>
          </a:p>
        </p:txBody>
      </p:sp>
      <p:sp>
        <p:nvSpPr>
          <p:cNvPr id="253" name="Google Shape;253;p20"/>
          <p:cNvSpPr txBox="1">
            <a:spLocks noGrp="1"/>
          </p:cNvSpPr>
          <p:nvPr>
            <p:ph type="body" idx="2"/>
          </p:nvPr>
        </p:nvSpPr>
        <p:spPr>
          <a:xfrm>
            <a:off x="6847150" y="1606395"/>
            <a:ext cx="1179600" cy="2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dirty="0" smtClean="0">
                <a:solidFill>
                  <a:schemeClr val="dk1"/>
                </a:solidFill>
              </a:rPr>
              <a:t>макс </a:t>
            </a:r>
            <a:r>
              <a:rPr lang="ru" sz="1300" dirty="0">
                <a:solidFill>
                  <a:schemeClr val="dk1"/>
                </a:solidFill>
              </a:rPr>
              <a:t>рост</a:t>
            </a:r>
            <a:endParaRPr sz="1300" dirty="0">
              <a:solidFill>
                <a:schemeClr val="dk1"/>
              </a:solidFill>
            </a:endParaRPr>
          </a:p>
        </p:txBody>
      </p:sp>
      <p:graphicFrame>
        <p:nvGraphicFramePr>
          <p:cNvPr id="39" name="Диаграмма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6425299"/>
              </p:ext>
            </p:extLst>
          </p:nvPr>
        </p:nvGraphicFramePr>
        <p:xfrm>
          <a:off x="4406746" y="1046602"/>
          <a:ext cx="4726403" cy="2847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Принцпы работы системы </a:t>
            </a:r>
            <a:r>
              <a:rPr lang="en-US" dirty="0" smtClean="0"/>
              <a:t>KPI</a:t>
            </a:r>
            <a:endParaRPr dirty="0"/>
          </a:p>
        </p:txBody>
      </p:sp>
      <p:sp>
        <p:nvSpPr>
          <p:cNvPr id="112" name="Google Shape;112;p15"/>
          <p:cNvSpPr/>
          <p:nvPr/>
        </p:nvSpPr>
        <p:spPr>
          <a:xfrm>
            <a:off x="432350" y="1304875"/>
            <a:ext cx="2469300" cy="607800"/>
          </a:xfrm>
          <a:prstGeom prst="homePlat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4294967295"/>
          </p:nvPr>
        </p:nvSpPr>
        <p:spPr>
          <a:xfrm>
            <a:off x="432350" y="1451576"/>
            <a:ext cx="2257200" cy="3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>
                <a:solidFill>
                  <a:schemeClr val="lt1"/>
                </a:solidFill>
              </a:rPr>
              <a:t>   В</a:t>
            </a:r>
            <a:r>
              <a:rPr lang="ru-RU" dirty="0" smtClean="0">
                <a:solidFill>
                  <a:schemeClr val="lt1"/>
                </a:solidFill>
              </a:rPr>
              <a:t>в</a:t>
            </a:r>
            <a:r>
              <a:rPr lang="ru" dirty="0" smtClean="0">
                <a:solidFill>
                  <a:schemeClr val="lt1"/>
                </a:solidFill>
              </a:rPr>
              <a:t>едение </a:t>
            </a:r>
            <a:r>
              <a:rPr lang="en-US" dirty="0" smtClean="0">
                <a:solidFill>
                  <a:schemeClr val="lt1"/>
                </a:solidFill>
              </a:rPr>
              <a:t>KPI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15" name="Google Shape;115;p15"/>
          <p:cNvSpPr/>
          <p:nvPr/>
        </p:nvSpPr>
        <p:spPr>
          <a:xfrm>
            <a:off x="3044777" y="1304875"/>
            <a:ext cx="2760600" cy="6078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4294967295"/>
          </p:nvPr>
        </p:nvSpPr>
        <p:spPr>
          <a:xfrm>
            <a:off x="3336150" y="1451576"/>
            <a:ext cx="2257200" cy="3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lt1"/>
                </a:solidFill>
              </a:rPr>
              <a:t>  Контроль</a:t>
            </a:r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4294967295"/>
          </p:nvPr>
        </p:nvSpPr>
        <p:spPr>
          <a:xfrm>
            <a:off x="3075961" y="2059376"/>
            <a:ext cx="2612356" cy="26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/>
              <a:t>Прибыль не изменилась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/>
              <a:t>Зарплата не изменилась </a:t>
            </a:r>
            <a:endParaRPr sz="1600" dirty="0"/>
          </a:p>
        </p:txBody>
      </p:sp>
      <p:sp>
        <p:nvSpPr>
          <p:cNvPr id="118" name="Google Shape;118;p15"/>
          <p:cNvSpPr/>
          <p:nvPr/>
        </p:nvSpPr>
        <p:spPr>
          <a:xfrm>
            <a:off x="5948502" y="1304875"/>
            <a:ext cx="2760600" cy="6078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4294967295"/>
          </p:nvPr>
        </p:nvSpPr>
        <p:spPr>
          <a:xfrm>
            <a:off x="6254233" y="1451576"/>
            <a:ext cx="2257200" cy="3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>
                <a:solidFill>
                  <a:schemeClr val="lt1"/>
                </a:solidFill>
              </a:rPr>
              <a:t>Эффект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4294967295"/>
          </p:nvPr>
        </p:nvSpPr>
        <p:spPr>
          <a:xfrm>
            <a:off x="6039733" y="2070575"/>
            <a:ext cx="2471700" cy="26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/>
              <a:t>Прибыль увеличилась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/>
              <a:t>Зарплата увеличилась</a:t>
            </a:r>
            <a:endParaRPr lang="ru-RU"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454360" y="2611155"/>
            <a:ext cx="10390" cy="734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386044" y="2597980"/>
            <a:ext cx="0" cy="797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280527" y="21651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Три типа исполнителей</a:t>
            </a:r>
            <a:endParaRPr dirty="0"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4294967295"/>
          </p:nvPr>
        </p:nvSpPr>
        <p:spPr>
          <a:xfrm>
            <a:off x="704193" y="935421"/>
            <a:ext cx="7139817" cy="38787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ru-RU" sz="2400" dirty="0"/>
          </a:p>
          <a:p>
            <a:pPr marL="342900">
              <a:buFont typeface="+mj-lt"/>
              <a:buAutoNum type="arabicPeriod"/>
            </a:pPr>
            <a:r>
              <a:rPr lang="ru-RU" sz="2400" dirty="0" smtClean="0"/>
              <a:t>Рядовой исполнитель</a:t>
            </a:r>
          </a:p>
          <a:p>
            <a:pPr indent="-457200">
              <a:buFont typeface="+mj-lt"/>
              <a:buAutoNum type="arabicPeriod"/>
            </a:pPr>
            <a:endParaRPr lang="ru-RU" sz="2400" dirty="0" smtClean="0"/>
          </a:p>
          <a:p>
            <a:pPr marL="342900">
              <a:buFont typeface="+mj-lt"/>
              <a:buAutoNum type="arabicPeriod"/>
            </a:pPr>
            <a:r>
              <a:rPr lang="ru-RU" sz="2400" dirty="0" smtClean="0"/>
              <a:t>Руководитель среднего звена</a:t>
            </a:r>
          </a:p>
          <a:p>
            <a:pPr indent="-457200">
              <a:buFont typeface="+mj-lt"/>
              <a:buAutoNum type="arabicPeriod"/>
            </a:pPr>
            <a:endParaRPr lang="ru-RU" sz="2400" dirty="0" smtClean="0"/>
          </a:p>
          <a:p>
            <a:pPr marL="342900">
              <a:buFont typeface="+mj-lt"/>
              <a:buAutoNum type="arabicPeriod"/>
            </a:pPr>
            <a:r>
              <a:rPr lang="ru-RU" sz="2400" dirty="0" smtClean="0"/>
              <a:t>Руководитель высшего звена ТОП</a:t>
            </a:r>
          </a:p>
          <a:p>
            <a:pPr marL="0" indent="0">
              <a:buNone/>
            </a:pP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308726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280527" y="21651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dirty="0"/>
              <a:t>Рядовой исполнитель </a:t>
            </a:r>
            <a:r>
              <a:rPr lang="ru" dirty="0" smtClean="0"/>
              <a:t>:</a:t>
            </a:r>
            <a:endParaRPr dirty="0"/>
          </a:p>
        </p:txBody>
      </p:sp>
      <p:sp>
        <p:nvSpPr>
          <p:cNvPr id="94" name="Google Shape;94;p14"/>
          <p:cNvSpPr/>
          <p:nvPr/>
        </p:nvSpPr>
        <p:spPr>
          <a:xfrm>
            <a:off x="1180686" y="1013501"/>
            <a:ext cx="7301162" cy="176123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4294967295"/>
          </p:nvPr>
        </p:nvSpPr>
        <p:spPr>
          <a:xfrm>
            <a:off x="1647135" y="1013501"/>
            <a:ext cx="6368264" cy="15706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задачи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четко определены и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ограничены</a:t>
            </a:r>
          </a:p>
          <a:p>
            <a:pPr marL="0" indent="0">
              <a:buNone/>
            </a:pP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/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результат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легко измерим и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считаем</a:t>
            </a:r>
          </a:p>
          <a:p>
            <a:pPr marL="0" indent="0">
              <a:buNone/>
            </a:pP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/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продавец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администратор,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водитель, курьер </a:t>
            </a:r>
            <a:r>
              <a:rPr lang="ru-RU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и.т.п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indent="-457200" algn="ctr"/>
            <a:endParaRPr lang="ru-RU" sz="3000" dirty="0" smtClean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3000" dirty="0" smtClean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 smtClean="0">
                <a:solidFill>
                  <a:schemeClr val="dk1"/>
                </a:solidFill>
              </a:rPr>
              <a:t>Базовая </a:t>
            </a:r>
            <a:r>
              <a:rPr lang="ru-RU" sz="3000" dirty="0">
                <a:solidFill>
                  <a:schemeClr val="dk1"/>
                </a:solidFill>
              </a:rPr>
              <a:t>сетка </a:t>
            </a:r>
            <a:r>
              <a:rPr lang="en-US" sz="3000" dirty="0">
                <a:solidFill>
                  <a:schemeClr val="dk1"/>
                </a:solidFill>
              </a:rPr>
              <a:t>KPI</a:t>
            </a:r>
            <a:endParaRPr sz="3000" dirty="0">
              <a:solidFill>
                <a:schemeClr val="dk1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850691" y="2984593"/>
            <a:ext cx="0" cy="5980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37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280527" y="21651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dirty="0"/>
              <a:t>Руководитель среднего </a:t>
            </a:r>
            <a:r>
              <a:rPr lang="ru-RU" dirty="0" smtClean="0"/>
              <a:t>звена</a:t>
            </a:r>
            <a:r>
              <a:rPr lang="ru" dirty="0" smtClean="0"/>
              <a:t>:</a:t>
            </a:r>
            <a:endParaRPr dirty="0"/>
          </a:p>
        </p:txBody>
      </p:sp>
      <p:sp>
        <p:nvSpPr>
          <p:cNvPr id="94" name="Google Shape;94;p14"/>
          <p:cNvSpPr/>
          <p:nvPr/>
        </p:nvSpPr>
        <p:spPr>
          <a:xfrm>
            <a:off x="1284026" y="983004"/>
            <a:ext cx="6786155" cy="251902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4294967295"/>
          </p:nvPr>
        </p:nvSpPr>
        <p:spPr>
          <a:xfrm>
            <a:off x="1608082" y="1311230"/>
            <a:ext cx="6138042" cy="21908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ru-RU" sz="1600" dirty="0"/>
              <a:t>есть 2-3 ключевые задачи с измеримым результатом (выручка, количество </a:t>
            </a:r>
            <a:r>
              <a:rPr lang="ru-RU" sz="1600" dirty="0" err="1"/>
              <a:t>лидов</a:t>
            </a:r>
            <a:r>
              <a:rPr lang="ru-RU" sz="1600" dirty="0"/>
              <a:t>, сдача объектов и т.п.).</a:t>
            </a:r>
          </a:p>
          <a:p>
            <a:pPr marL="285750" indent="-285750"/>
            <a:r>
              <a:rPr lang="ru-RU" sz="1600" dirty="0"/>
              <a:t>большое количество </a:t>
            </a:r>
            <a:r>
              <a:rPr lang="ru-RU" sz="1600" dirty="0" smtClean="0"/>
              <a:t>повторяющихся организационно-административных </a:t>
            </a:r>
            <a:r>
              <a:rPr lang="ru-RU" sz="1600" dirty="0"/>
              <a:t>задач</a:t>
            </a:r>
          </a:p>
          <a:p>
            <a:pPr marL="285750" indent="-285750"/>
            <a:r>
              <a:rPr lang="ru-RU" sz="1600" dirty="0" smtClean="0"/>
              <a:t>управляющий</a:t>
            </a:r>
            <a:endParaRPr lang="ru-RU" sz="1600" dirty="0"/>
          </a:p>
          <a:p>
            <a:pPr indent="-457200" algn="ctr"/>
            <a:endParaRPr lang="ru-RU" sz="3000" dirty="0">
              <a:solidFill>
                <a:schemeClr val="dk1"/>
              </a:solidFill>
            </a:endParaRPr>
          </a:p>
        </p:txBody>
      </p:sp>
      <p:sp>
        <p:nvSpPr>
          <p:cNvPr id="6" name="Google Shape;91;p14"/>
          <p:cNvSpPr txBox="1">
            <a:spLocks/>
          </p:cNvSpPr>
          <p:nvPr/>
        </p:nvSpPr>
        <p:spPr>
          <a:xfrm>
            <a:off x="416804" y="4100087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ru-RU" dirty="0"/>
              <a:t>Базовая сетка KPI + план/факт отчет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677103" y="3575604"/>
            <a:ext cx="0" cy="5980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52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280527" y="21651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3200" dirty="0"/>
              <a:t>Руководитель высшего звена </a:t>
            </a:r>
            <a:r>
              <a:rPr lang="ru-RU" sz="3200" dirty="0" smtClean="0"/>
              <a:t>ТОП</a:t>
            </a:r>
            <a:r>
              <a:rPr lang="ru" dirty="0" smtClean="0"/>
              <a:t>:</a:t>
            </a:r>
            <a:endParaRPr dirty="0"/>
          </a:p>
        </p:txBody>
      </p:sp>
      <p:sp>
        <p:nvSpPr>
          <p:cNvPr id="94" name="Google Shape;94;p14"/>
          <p:cNvSpPr/>
          <p:nvPr/>
        </p:nvSpPr>
        <p:spPr>
          <a:xfrm>
            <a:off x="1201707" y="824315"/>
            <a:ext cx="7154018" cy="275971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4294967295"/>
          </p:nvPr>
        </p:nvSpPr>
        <p:spPr>
          <a:xfrm>
            <a:off x="1377861" y="899240"/>
            <a:ext cx="6652042" cy="10661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ru-RU" sz="1600" dirty="0"/>
              <a:t>Задачи комплексные, включающие в себя несколько подзадач</a:t>
            </a:r>
          </a:p>
          <a:p>
            <a:pPr marL="285750" indent="-285750"/>
            <a:r>
              <a:rPr lang="ru-RU" sz="1600" dirty="0"/>
              <a:t>Не типовые</a:t>
            </a:r>
          </a:p>
          <a:p>
            <a:pPr marL="285750" indent="-285750"/>
            <a:r>
              <a:rPr lang="ru-RU" sz="1600" dirty="0"/>
              <a:t>Стратегические, период выполнения больше месяца (отчетного периода).</a:t>
            </a:r>
          </a:p>
          <a:p>
            <a:pPr marL="285750" indent="-285750"/>
            <a:r>
              <a:rPr lang="ru-RU" sz="1600" dirty="0"/>
              <a:t>Требующие контроля приоритета с возможностью планирования на более длительный период (более чем на месяц</a:t>
            </a:r>
            <a:r>
              <a:rPr lang="ru-RU" sz="1600" dirty="0" smtClean="0"/>
              <a:t>).</a:t>
            </a:r>
          </a:p>
          <a:p>
            <a:pPr marL="285750" indent="-285750"/>
            <a:r>
              <a:rPr lang="ru-RU" sz="1600" dirty="0" smtClean="0"/>
              <a:t>Генеральный директор, исполнительный директор, руководитель нового проекта.</a:t>
            </a:r>
            <a:endParaRPr sz="1600" dirty="0"/>
          </a:p>
        </p:txBody>
      </p:sp>
      <p:sp>
        <p:nvSpPr>
          <p:cNvPr id="6" name="Google Shape;91;p14"/>
          <p:cNvSpPr txBox="1">
            <a:spLocks/>
          </p:cNvSpPr>
          <p:nvPr/>
        </p:nvSpPr>
        <p:spPr>
          <a:xfrm>
            <a:off x="416803" y="4191829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ru-RU" sz="3200" dirty="0" smtClean="0"/>
              <a:t>Система задач + План/факт+</a:t>
            </a:r>
            <a:r>
              <a:rPr lang="en-US" sz="3200" dirty="0" smtClean="0"/>
              <a:t>KPI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677103" y="3670197"/>
            <a:ext cx="0" cy="5980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19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Этапы  разработки </a:t>
            </a:r>
            <a:r>
              <a:rPr lang="en-US" dirty="0" smtClean="0"/>
              <a:t>KPI</a:t>
            </a:r>
            <a:endParaRPr dirty="0"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2"/>
          </p:nvPr>
        </p:nvSpPr>
        <p:spPr>
          <a:xfrm>
            <a:off x="5008418" y="737755"/>
            <a:ext cx="3768082" cy="36815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ru-RU" sz="1600" dirty="0" smtClean="0"/>
              <a:t>Определить цели компании.</a:t>
            </a:r>
          </a:p>
          <a:p>
            <a:pPr marL="342900" lvl="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ru-RU" sz="1600" dirty="0" smtClean="0"/>
              <a:t>Рассчитать экономику компании при достижении целей. </a:t>
            </a:r>
            <a:endParaRPr lang="ru-RU" sz="1600" dirty="0" smtClean="0"/>
          </a:p>
          <a:p>
            <a:pPr marL="342900" lvl="0">
              <a:spcAft>
                <a:spcPts val="1600"/>
              </a:spcAft>
              <a:buAutoNum type="arabicPeriod"/>
            </a:pPr>
            <a:r>
              <a:rPr lang="ru-RU" sz="1600" dirty="0"/>
              <a:t>Определить ФОТ при достижении целей.</a:t>
            </a:r>
          </a:p>
          <a:p>
            <a:pPr marL="342900" lvl="0">
              <a:spcAft>
                <a:spcPts val="1600"/>
              </a:spcAft>
              <a:buAutoNum type="arabicPeriod"/>
            </a:pPr>
            <a:r>
              <a:rPr lang="ru-RU" sz="1600" dirty="0" smtClean="0"/>
              <a:t>Оценить </a:t>
            </a:r>
            <a:r>
              <a:rPr lang="ru-RU" sz="1600" dirty="0"/>
              <a:t>на, что в достижении целей компании влияет данный </a:t>
            </a:r>
            <a:r>
              <a:rPr lang="ru-RU" sz="1600" dirty="0" smtClean="0"/>
              <a:t>сотрудник. (Задачи сотрудника)</a:t>
            </a:r>
          </a:p>
          <a:p>
            <a:pPr marL="342900">
              <a:spcAft>
                <a:spcPts val="1600"/>
              </a:spcAft>
              <a:buFont typeface="Roboto"/>
              <a:buAutoNum type="arabicPeriod"/>
            </a:pPr>
            <a:r>
              <a:rPr lang="ru-RU" sz="1600" dirty="0" smtClean="0"/>
              <a:t>Распределить </a:t>
            </a:r>
            <a:r>
              <a:rPr lang="ru-RU" sz="1600" dirty="0" smtClean="0"/>
              <a:t>ФОТ по задачам сотрудника.</a:t>
            </a:r>
            <a:endParaRPr lang="ru-RU" sz="1600" dirty="0"/>
          </a:p>
          <a:p>
            <a:pPr marL="342900" lvl="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ru-RU" sz="1600" dirty="0" smtClean="0"/>
              <a:t>Провести тестирование, новой системы.</a:t>
            </a:r>
          </a:p>
          <a:p>
            <a:pPr marL="342900" lvl="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ru-RU" sz="1600" dirty="0" smtClean="0"/>
              <a:t>Внедрить.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>
            <a:spLocks noGrp="1"/>
          </p:cNvSpPr>
          <p:nvPr>
            <p:ph type="title"/>
          </p:nvPr>
        </p:nvSpPr>
        <p:spPr>
          <a:xfrm>
            <a:off x="338236" y="2159018"/>
            <a:ext cx="4140246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dirty="0" smtClean="0"/>
              <a:t>Разработка критериев оценки  конкретного сотрудника (отдела)</a:t>
            </a:r>
            <a:endParaRPr sz="3200" dirty="0"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2"/>
          </p:nvPr>
        </p:nvSpPr>
        <p:spPr>
          <a:xfrm>
            <a:off x="4956464" y="852054"/>
            <a:ext cx="3820036" cy="35672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ru-RU" dirty="0" smtClean="0"/>
              <a:t>Какой ценный результат производит анализируемый сотрудник (отдел).</a:t>
            </a:r>
          </a:p>
          <a:p>
            <a:pPr marL="342900" lvl="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ru-RU" dirty="0" smtClean="0"/>
              <a:t>Определить потребителя результата, процесса. </a:t>
            </a:r>
          </a:p>
          <a:p>
            <a:pPr marL="342900">
              <a:spcAft>
                <a:spcPts val="1600"/>
              </a:spcAft>
              <a:buFont typeface="Roboto"/>
              <a:buAutoNum type="arabicPeriod"/>
            </a:pPr>
            <a:r>
              <a:rPr lang="ru-RU" dirty="0"/>
              <a:t>Определить показатели, глядя на которые в любой момент можно сказать достигается цель или нет (точки контроля).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9108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7731</TotalTime>
  <Words>1496</Words>
  <Application>Microsoft Office PowerPoint</Application>
  <PresentationFormat>Экран (16:9)</PresentationFormat>
  <Paragraphs>1084</Paragraphs>
  <Slides>24</Slides>
  <Notes>18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Arial2</vt:lpstr>
      <vt:lpstr>Calibri</vt:lpstr>
      <vt:lpstr>Times New Roman</vt:lpstr>
      <vt:lpstr>Arial1</vt:lpstr>
      <vt:lpstr>Arial</vt:lpstr>
      <vt:lpstr>Roboto</vt:lpstr>
      <vt:lpstr>Geometric</vt:lpstr>
      <vt:lpstr>Лист Microsoft Excel</vt:lpstr>
      <vt:lpstr>Лист Microsoft Excel 97-2003</vt:lpstr>
      <vt:lpstr>             KPI Key Performance Indicators  (ключевые показатели эффективности).</vt:lpstr>
      <vt:lpstr>Преимущества системы KPI</vt:lpstr>
      <vt:lpstr>Принцпы работы системы KPI</vt:lpstr>
      <vt:lpstr>Три типа исполнителей</vt:lpstr>
      <vt:lpstr>Рядовой исполнитель :</vt:lpstr>
      <vt:lpstr>Руководитель среднего звена:</vt:lpstr>
      <vt:lpstr>Руководитель высшего звена ТОП:</vt:lpstr>
      <vt:lpstr>Этапы  разработки KPI</vt:lpstr>
      <vt:lpstr>Разработка критериев оценки  конкретного сотрудника (отдела)</vt:lpstr>
      <vt:lpstr>Показатели:</vt:lpstr>
      <vt:lpstr>КЕЙС: Торговая компания </vt:lpstr>
      <vt:lpstr>KPI торгового представителя</vt:lpstr>
      <vt:lpstr>Приоритетность показателей</vt:lpstr>
      <vt:lpstr>Данные для расчетов</vt:lpstr>
      <vt:lpstr>Мотивация</vt:lpstr>
      <vt:lpstr>Базовая сетка KPI </vt:lpstr>
      <vt:lpstr>Базовая сетка KPI </vt:lpstr>
      <vt:lpstr>Ежедневный контроль результата (администратор, продавец)</vt:lpstr>
      <vt:lpstr>             План/Факт отчет по задачам </vt:lpstr>
      <vt:lpstr>Главный список задач:</vt:lpstr>
      <vt:lpstr>Презентация PowerPoint</vt:lpstr>
      <vt:lpstr>Тестирование:</vt:lpstr>
      <vt:lpstr>Внедрение:</vt:lpstr>
      <vt:lpstr>Результат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KPI Key Performance Indicators  (ключевые показатели эффективности).</dc:title>
  <dc:creator>Elitebook</dc:creator>
  <cp:lastModifiedBy>HUAWEI</cp:lastModifiedBy>
  <cp:revision>68</cp:revision>
  <dcterms:modified xsi:type="dcterms:W3CDTF">2026-02-17T10:24:55Z</dcterms:modified>
</cp:coreProperties>
</file>