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6" r:id="rId3"/>
    <p:sldMasterId id="2147483700" r:id="rId4"/>
    <p:sldMasterId id="2147483702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67400" cy="1245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89360" cy="358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27600" cy="358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3848E15A-3B3B-4F2A-9861-14F617A27C64}" type="slidenum">
              <a: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27600" cy="358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67400" cy="1245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8" name="PlaceHolder 2"/>
          <p:cNvSpPr>
            <a:spLocks noGrp="1"/>
          </p:cNvSpPr>
          <p:nvPr>
            <p:ph type="ftr" idx="28"/>
          </p:nvPr>
        </p:nvSpPr>
        <p:spPr>
          <a:xfrm>
            <a:off x="3124080" y="6356520"/>
            <a:ext cx="2889360" cy="358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59" name="PlaceHolder 3"/>
          <p:cNvSpPr>
            <a:spLocks noGrp="1"/>
          </p:cNvSpPr>
          <p:nvPr>
            <p:ph type="sldNum" idx="29"/>
          </p:nvPr>
        </p:nvSpPr>
        <p:spPr>
          <a:xfrm>
            <a:off x="6553080" y="6356520"/>
            <a:ext cx="2127600" cy="358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4CF088C-F950-4738-98FE-7703CBFC4535}" type="slidenum">
              <a: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dt" idx="30"/>
          </p:nvPr>
        </p:nvSpPr>
        <p:spPr>
          <a:xfrm>
            <a:off x="457200" y="6356520"/>
            <a:ext cx="2127600" cy="358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67400" cy="1245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7400" cy="397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63" name="PlaceHolder 3"/>
          <p:cNvSpPr>
            <a:spLocks noGrp="1"/>
          </p:cNvSpPr>
          <p:nvPr>
            <p:ph type="ftr" idx="31"/>
          </p:nvPr>
        </p:nvSpPr>
        <p:spPr>
          <a:xfrm>
            <a:off x="3124080" y="6356520"/>
            <a:ext cx="2889360" cy="358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64" name="PlaceHolder 4"/>
          <p:cNvSpPr>
            <a:spLocks noGrp="1"/>
          </p:cNvSpPr>
          <p:nvPr>
            <p:ph type="sldNum" idx="32"/>
          </p:nvPr>
        </p:nvSpPr>
        <p:spPr>
          <a:xfrm>
            <a:off x="6553080" y="6356520"/>
            <a:ext cx="2127600" cy="358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38B2E2C1-9783-46E1-B905-E006C249D05E}" type="slidenum">
              <a: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PlaceHolder 5"/>
          <p:cNvSpPr>
            <a:spLocks noGrp="1"/>
          </p:cNvSpPr>
          <p:nvPr>
            <p:ph type="dt" idx="33"/>
          </p:nvPr>
        </p:nvSpPr>
        <p:spPr>
          <a:xfrm>
            <a:off x="457200" y="6356520"/>
            <a:ext cx="2127600" cy="358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67400" cy="1245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49240" cy="397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49240" cy="397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69" name="PlaceHolder 4"/>
          <p:cNvSpPr>
            <a:spLocks noGrp="1"/>
          </p:cNvSpPr>
          <p:nvPr>
            <p:ph type="ftr" idx="34"/>
          </p:nvPr>
        </p:nvSpPr>
        <p:spPr>
          <a:xfrm>
            <a:off x="3124080" y="6356520"/>
            <a:ext cx="2889360" cy="358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70" name="PlaceHolder 5"/>
          <p:cNvSpPr>
            <a:spLocks noGrp="1"/>
          </p:cNvSpPr>
          <p:nvPr>
            <p:ph type="sldNum" idx="35"/>
          </p:nvPr>
        </p:nvSpPr>
        <p:spPr>
          <a:xfrm>
            <a:off x="6553080" y="6356520"/>
            <a:ext cx="2127600" cy="358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B86AEBE-B061-444E-9FB0-D6D1DCB87DE1}" type="slidenum">
              <a: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PlaceHolder 6"/>
          <p:cNvSpPr>
            <a:spLocks noGrp="1"/>
          </p:cNvSpPr>
          <p:nvPr>
            <p:ph type="dt" idx="36"/>
          </p:nvPr>
        </p:nvSpPr>
        <p:spPr>
          <a:xfrm>
            <a:off x="457200" y="6356520"/>
            <a:ext cx="2127600" cy="358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Обычный 20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67400" cy="1245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49240" cy="189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49240" cy="397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49240" cy="189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Обычный 4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67400" cy="1245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49240" cy="189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49240" cy="189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67400" cy="189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2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7760" cy="114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7760" cy="397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14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67400" cy="1245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28000" cy="189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75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28000" cy="189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75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28000" cy="189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75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28000" cy="189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75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28000" cy="189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75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8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28000" cy="189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75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Обычный 5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67400" cy="1245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7400" cy="189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67400" cy="189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Обычный 12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67400" cy="1245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49240" cy="189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49240" cy="189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49240" cy="189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9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49240" cy="189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Обычный 16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7760" cy="114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7760" cy="397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entere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ftr" idx="4"/>
          </p:nvPr>
        </p:nvSpPr>
        <p:spPr>
          <a:xfrm>
            <a:off x="3124080" y="6356520"/>
            <a:ext cx="2889360" cy="358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sldNum" idx="5"/>
          </p:nvPr>
        </p:nvSpPr>
        <p:spPr>
          <a:xfrm>
            <a:off x="6553080" y="6356520"/>
            <a:ext cx="2127600" cy="358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0DBF6A1-23A9-4479-BFA7-1ECA7D53CA46}" type="slidenum">
              <a: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dt" idx="6"/>
          </p:nvPr>
        </p:nvSpPr>
        <p:spPr>
          <a:xfrm>
            <a:off x="457200" y="6356520"/>
            <a:ext cx="2127600" cy="358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Обычный 1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7760" cy="114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7760" cy="397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Обычный 21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7760" cy="114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7760" cy="397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Обычный 6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7760" cy="114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7760" cy="397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ычный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7760" cy="114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7760" cy="397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7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7760" cy="114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7760" cy="397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Обычный 8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7760" cy="114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7760" cy="397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Обычный 18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7760" cy="114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7760" cy="397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Обычный 19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7760" cy="114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7760" cy="397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Обычный 22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7760" cy="114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7760" cy="397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Обычный 23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7760" cy="114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7760" cy="397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67400" cy="1245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49240" cy="189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49240" cy="397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1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49240" cy="189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11" name="PlaceHolder 5"/>
          <p:cNvSpPr>
            <a:spLocks noGrp="1"/>
          </p:cNvSpPr>
          <p:nvPr>
            <p:ph type="ftr" idx="7"/>
          </p:nvPr>
        </p:nvSpPr>
        <p:spPr>
          <a:xfrm>
            <a:off x="3124080" y="6356520"/>
            <a:ext cx="2889360" cy="358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12" name="PlaceHolder 6"/>
          <p:cNvSpPr>
            <a:spLocks noGrp="1"/>
          </p:cNvSpPr>
          <p:nvPr>
            <p:ph type="sldNum" idx="8"/>
          </p:nvPr>
        </p:nvSpPr>
        <p:spPr>
          <a:xfrm>
            <a:off x="6553080" y="6356520"/>
            <a:ext cx="2127600" cy="358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BB35015-AC35-4254-A73C-903DF4D2CFF0}" type="slidenum">
              <a: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PlaceHolder 7"/>
          <p:cNvSpPr>
            <a:spLocks noGrp="1"/>
          </p:cNvSpPr>
          <p:nvPr>
            <p:ph type="dt" idx="9"/>
          </p:nvPr>
        </p:nvSpPr>
        <p:spPr>
          <a:xfrm>
            <a:off x="457200" y="6356520"/>
            <a:ext cx="2127600" cy="358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9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7760" cy="114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7760" cy="397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Обычный 10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67400" cy="1245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ычный 17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67400" cy="1245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7400" cy="397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Обычный 3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67400" cy="1245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49240" cy="397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49240" cy="189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49240" cy="189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Обычный 13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67400" cy="1245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49240" cy="397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49240" cy="397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Обычный 15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67400" cy="1245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11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ычный 32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67400" cy="1245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7400" cy="397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Обычный 30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67400" cy="1245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49240" cy="397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49240" cy="397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Обычный 34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67400" cy="1245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 Content and 2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67400" cy="1245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49240" cy="397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49240" cy="189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49240" cy="189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18" name="PlaceHolder 5"/>
          <p:cNvSpPr>
            <a:spLocks noGrp="1"/>
          </p:cNvSpPr>
          <p:nvPr>
            <p:ph type="ftr" idx="10"/>
          </p:nvPr>
        </p:nvSpPr>
        <p:spPr>
          <a:xfrm>
            <a:off x="3124080" y="6356520"/>
            <a:ext cx="2889360" cy="358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19" name="PlaceHolder 6"/>
          <p:cNvSpPr>
            <a:spLocks noGrp="1"/>
          </p:cNvSpPr>
          <p:nvPr>
            <p:ph type="sldNum" idx="11"/>
          </p:nvPr>
        </p:nvSpPr>
        <p:spPr>
          <a:xfrm>
            <a:off x="6553080" y="6356520"/>
            <a:ext cx="2127600" cy="358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63344FB-4ECC-4A26-8EF9-CD7C62C25628}" type="slidenum">
              <a: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7"/>
          <p:cNvSpPr>
            <a:spLocks noGrp="1"/>
          </p:cNvSpPr>
          <p:nvPr>
            <p:ph type="dt" idx="12"/>
          </p:nvPr>
        </p:nvSpPr>
        <p:spPr>
          <a:xfrm>
            <a:off x="457200" y="6356520"/>
            <a:ext cx="2127600" cy="358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35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Обычный 36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67400" cy="1245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49240" cy="189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49240" cy="397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49240" cy="189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31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67400" cy="1245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49240" cy="189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49240" cy="397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49240" cy="189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Обычный 24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67400" cy="1245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49240" cy="397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49240" cy="189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49240" cy="189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Обычный 25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67400" cy="1245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49240" cy="189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49240" cy="189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67400" cy="189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Обычный 27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67400" cy="1245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7400" cy="189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67400" cy="189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Обычный 33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67400" cy="1245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49240" cy="189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49240" cy="189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49240" cy="189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49240" cy="189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26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67400" cy="1245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28000" cy="189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75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28000" cy="189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75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28000" cy="189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75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16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28000" cy="189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75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16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28000" cy="189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75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16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28000" cy="189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75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28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Обычный 29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67400" cy="1245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67400" cy="1245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49240" cy="189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49240" cy="189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67400" cy="189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25" name="PlaceHolder 5"/>
          <p:cNvSpPr>
            <a:spLocks noGrp="1"/>
          </p:cNvSpPr>
          <p:nvPr>
            <p:ph type="ftr" idx="13"/>
          </p:nvPr>
        </p:nvSpPr>
        <p:spPr>
          <a:xfrm>
            <a:off x="3124080" y="6356520"/>
            <a:ext cx="2889360" cy="358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26" name="PlaceHolder 6"/>
          <p:cNvSpPr>
            <a:spLocks noGrp="1"/>
          </p:cNvSpPr>
          <p:nvPr>
            <p:ph type="sldNum" idx="14"/>
          </p:nvPr>
        </p:nvSpPr>
        <p:spPr>
          <a:xfrm>
            <a:off x="6553080" y="6356520"/>
            <a:ext cx="2127600" cy="358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34CA7F06-2912-47F6-87D8-48BC4EF80B54}" type="slidenum">
              <a: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PlaceHolder 7"/>
          <p:cNvSpPr>
            <a:spLocks noGrp="1"/>
          </p:cNvSpPr>
          <p:nvPr>
            <p:ph type="dt" idx="15"/>
          </p:nvPr>
        </p:nvSpPr>
        <p:spPr>
          <a:xfrm>
            <a:off x="457200" y="6356520"/>
            <a:ext cx="2127600" cy="358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Обычный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20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Обычный 43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09120" y="708480"/>
            <a:ext cx="10971360" cy="2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71360" cy="3976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Обычный 37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Обычный 38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38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67400" cy="1245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7400" cy="189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67400" cy="189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31" name="PlaceHolder 4"/>
          <p:cNvSpPr>
            <a:spLocks noGrp="1"/>
          </p:cNvSpPr>
          <p:nvPr>
            <p:ph type="ftr" idx="16"/>
          </p:nvPr>
        </p:nvSpPr>
        <p:spPr>
          <a:xfrm>
            <a:off x="3124080" y="6356520"/>
            <a:ext cx="2889360" cy="358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32" name="PlaceHolder 5"/>
          <p:cNvSpPr>
            <a:spLocks noGrp="1"/>
          </p:cNvSpPr>
          <p:nvPr>
            <p:ph type="sldNum" idx="17"/>
          </p:nvPr>
        </p:nvSpPr>
        <p:spPr>
          <a:xfrm>
            <a:off x="6553080" y="6356520"/>
            <a:ext cx="2127600" cy="358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B9ED4F2-51E3-4FB2-BCF3-941F726555D4}" type="slidenum">
              <a: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PlaceHolder 6"/>
          <p:cNvSpPr>
            <a:spLocks noGrp="1"/>
          </p:cNvSpPr>
          <p:nvPr>
            <p:ph type="dt" idx="18"/>
          </p:nvPr>
        </p:nvSpPr>
        <p:spPr>
          <a:xfrm>
            <a:off x="457200" y="6356520"/>
            <a:ext cx="2127600" cy="358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67400" cy="1245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49240" cy="189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49240" cy="189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49240" cy="189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49240" cy="189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39" name="PlaceHolder 6"/>
          <p:cNvSpPr>
            <a:spLocks noGrp="1"/>
          </p:cNvSpPr>
          <p:nvPr>
            <p:ph type="ftr" idx="19"/>
          </p:nvPr>
        </p:nvSpPr>
        <p:spPr>
          <a:xfrm>
            <a:off x="3124080" y="6356520"/>
            <a:ext cx="2889360" cy="358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40" name="PlaceHolder 7"/>
          <p:cNvSpPr>
            <a:spLocks noGrp="1"/>
          </p:cNvSpPr>
          <p:nvPr>
            <p:ph type="sldNum" idx="20"/>
          </p:nvPr>
        </p:nvSpPr>
        <p:spPr>
          <a:xfrm>
            <a:off x="6553080" y="6356520"/>
            <a:ext cx="2127600" cy="358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BF54CB89-C673-4EF1-AD40-B91C62F83320}" type="slidenum">
              <a: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PlaceHolder 8"/>
          <p:cNvSpPr>
            <a:spLocks noGrp="1"/>
          </p:cNvSpPr>
          <p:nvPr>
            <p:ph type="dt" idx="21"/>
          </p:nvPr>
        </p:nvSpPr>
        <p:spPr>
          <a:xfrm>
            <a:off x="457200" y="6356520"/>
            <a:ext cx="2127600" cy="358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67400" cy="1245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28000" cy="189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75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28000" cy="189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75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28000" cy="189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75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28000" cy="189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75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4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28000" cy="189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75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4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28000" cy="189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75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49" name="PlaceHolder 8"/>
          <p:cNvSpPr>
            <a:spLocks noGrp="1"/>
          </p:cNvSpPr>
          <p:nvPr>
            <p:ph type="ftr" idx="22"/>
          </p:nvPr>
        </p:nvSpPr>
        <p:spPr>
          <a:xfrm>
            <a:off x="3124080" y="6356520"/>
            <a:ext cx="2889360" cy="358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50" name="PlaceHolder 9"/>
          <p:cNvSpPr>
            <a:spLocks noGrp="1"/>
          </p:cNvSpPr>
          <p:nvPr>
            <p:ph type="sldNum" idx="23"/>
          </p:nvPr>
        </p:nvSpPr>
        <p:spPr>
          <a:xfrm>
            <a:off x="6553080" y="6356520"/>
            <a:ext cx="2127600" cy="358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260B1105-664B-4815-BE81-FE131821F8A9}" type="slidenum">
              <a: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PlaceHolder 10"/>
          <p:cNvSpPr>
            <a:spLocks noGrp="1"/>
          </p:cNvSpPr>
          <p:nvPr>
            <p:ph type="dt" idx="24"/>
          </p:nvPr>
        </p:nvSpPr>
        <p:spPr>
          <a:xfrm>
            <a:off x="457200" y="6356520"/>
            <a:ext cx="2127600" cy="358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ftr" idx="25"/>
          </p:nvPr>
        </p:nvSpPr>
        <p:spPr>
          <a:xfrm>
            <a:off x="3124080" y="6356520"/>
            <a:ext cx="2889360" cy="358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53" name="PlaceHolder 2"/>
          <p:cNvSpPr>
            <a:spLocks noGrp="1"/>
          </p:cNvSpPr>
          <p:nvPr>
            <p:ph type="sldNum" idx="26"/>
          </p:nvPr>
        </p:nvSpPr>
        <p:spPr>
          <a:xfrm>
            <a:off x="6553080" y="6356520"/>
            <a:ext cx="2127600" cy="358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15AF156-9B55-4CD8-AE06-5E86FA937070}" type="slidenum">
              <a: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dt" idx="27"/>
          </p:nvPr>
        </p:nvSpPr>
        <p:spPr>
          <a:xfrm>
            <a:off x="457200" y="6356520"/>
            <a:ext cx="2127600" cy="358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</a:p>
        </p:txBody>
      </p:sp>
      <p:sp>
        <p:nvSpPr>
          <p:cNvPr id="5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7760" cy="114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7760" cy="397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480" y="708480"/>
            <a:ext cx="10972080" cy="2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sia.gosuslugi.ru/login" TargetMode="Externa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Прямоугольник 4"/>
          <p:cNvSpPr/>
          <p:nvPr/>
        </p:nvSpPr>
        <p:spPr>
          <a:xfrm>
            <a:off x="540000" y="900000"/>
            <a:ext cx="10463760" cy="111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83" name="CustomShape 7"/>
          <p:cNvSpPr/>
          <p:nvPr/>
        </p:nvSpPr>
        <p:spPr>
          <a:xfrm>
            <a:off x="160560" y="180000"/>
            <a:ext cx="11533680" cy="56880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84" name="Line 2"/>
          <p:cNvSpPr/>
          <p:nvPr/>
        </p:nvSpPr>
        <p:spPr>
          <a:xfrm>
            <a:off x="180000" y="650880"/>
            <a:ext cx="11880000" cy="360"/>
          </a:xfrm>
          <a:prstGeom prst="line">
            <a:avLst/>
          </a:prstGeom>
          <a:ln>
            <a:solidFill>
              <a:srgbClr val="2E83B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  <p:txBody>
          <a:bodyPr lIns="90000" tIns="-45000" rIns="90000" bIns="-45000" anchor="t" anchorCtr="1">
            <a:noAutofit/>
          </a:bodyPr>
          <a:lstStyle/>
          <a:p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85" name="CustomShape 8"/>
          <p:cNvSpPr/>
          <p:nvPr/>
        </p:nvSpPr>
        <p:spPr>
          <a:xfrm>
            <a:off x="11711160" y="6300000"/>
            <a:ext cx="341280" cy="414000"/>
          </a:xfrm>
          <a:prstGeom prst="ellipse">
            <a:avLst/>
          </a:prstGeom>
          <a:noFill/>
          <a:ln w="9360">
            <a:solidFill>
              <a:srgbClr val="BFBFB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408240" algn="l"/>
              </a:tabLst>
            </a:pPr>
            <a:r>
              <a:rPr lang="ru-RU" sz="1400" b="0" u="none" strike="noStrike">
                <a:solidFill>
                  <a:srgbClr val="808080"/>
                </a:solidFill>
                <a:effectLst/>
                <a:uFillTx/>
                <a:latin typeface="Arial"/>
                <a:ea typeface="DejaVu Sans"/>
              </a:rPr>
              <a:t>3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236520" y="221760"/>
            <a:ext cx="11457720" cy="412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pPr algn="ctr">
              <a:lnSpc>
                <a:spcPct val="100000"/>
              </a:lnSpc>
              <a:tabLst>
                <a:tab pos="408240" algn="l"/>
              </a:tabLst>
            </a:pPr>
            <a:r>
              <a:rPr lang="ru-RU" sz="1600" b="1" u="none" strike="noStrike">
                <a:solidFill>
                  <a:srgbClr val="2A6099"/>
                </a:solidFill>
                <a:effectLst/>
                <a:uFillTx/>
                <a:latin typeface="Times New Roman"/>
                <a:ea typeface="Cambria"/>
              </a:rPr>
              <a:t>СОЦИАЛЬНЫЙ КОНТРАКТ НА ИП — ИНСТРУМЕНТ ЭКОНОМИЧЕСКОЙ И ТРУДОВОЙ АДАПТАЦИИ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7" name="Рисунок 11_ 2"/>
          <p:cNvPicPr/>
          <p:nvPr/>
        </p:nvPicPr>
        <p:blipFill>
          <a:blip r:embed="rId2">
            <a:alphaModFix amt="50000"/>
          </a:blip>
          <a:srcRect l="3381" t="1045" r="3381" b="1307"/>
          <a:stretch/>
        </p:blipFill>
        <p:spPr>
          <a:xfrm>
            <a:off x="5400000" y="1044360"/>
            <a:ext cx="6780240" cy="924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8" name="CustomShape 9"/>
          <p:cNvSpPr/>
          <p:nvPr/>
        </p:nvSpPr>
        <p:spPr>
          <a:xfrm>
            <a:off x="4860000" y="1138680"/>
            <a:ext cx="7338240" cy="82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408240" algn="l"/>
              </a:tabLst>
            </a:pPr>
            <a:r>
              <a:rPr lang="ru-RU" sz="2200" b="1" u="none" strike="noStrike">
                <a:solidFill>
                  <a:srgbClr val="2A6099"/>
                </a:solidFill>
                <a:effectLst/>
                <a:uFillTx/>
                <a:latin typeface="Times New Roman"/>
                <a:ea typeface="DejaVu Sans"/>
              </a:rPr>
              <a:t>ОСНОВНЫЕ ЦЕЛИ:</a:t>
            </a:r>
            <a:r>
              <a:rPr lang="ru-RU" sz="2200" b="1" u="none" strike="noStrike">
                <a:solidFill>
                  <a:srgbClr val="FFFFFF"/>
                </a:solidFill>
                <a:effectLst/>
                <a:uFillTx/>
                <a:latin typeface="Times New Roman"/>
                <a:ea typeface="DejaVu Sans"/>
              </a:rPr>
              <a:t>  </a:t>
            </a:r>
            <a:endParaRPr lang="ru-RU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pos="408240" algn="l"/>
              </a:tabLst>
            </a:pPr>
            <a:endParaRPr lang="ru-RU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9" name="Picture 6_ 2" descr="https://omsk.head-promo.ru/wp-content/uploads/2019/12/Target-orange-150x150.png"/>
          <p:cNvPicPr/>
          <p:nvPr/>
        </p:nvPicPr>
        <p:blipFill>
          <a:blip r:embed="rId3">
            <a:alphaModFix amt="50000"/>
          </a:blip>
          <a:stretch/>
        </p:blipFill>
        <p:spPr>
          <a:xfrm>
            <a:off x="6120000" y="1155960"/>
            <a:ext cx="642240" cy="642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0" name="CustomShape 10"/>
          <p:cNvSpPr/>
          <p:nvPr/>
        </p:nvSpPr>
        <p:spPr>
          <a:xfrm>
            <a:off x="160560" y="360000"/>
            <a:ext cx="4337640" cy="369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u="none" strike="noStrike">
                <a:solidFill>
                  <a:srgbClr val="2A6099"/>
                </a:solidFill>
                <a:effectLst/>
                <a:uFillTx/>
                <a:latin typeface="Times New Roman"/>
                <a:ea typeface="DejaVu Sans"/>
              </a:rPr>
              <a:t>Социальный контракт</a:t>
            </a:r>
            <a:r>
              <a:rPr lang="ru-RU" sz="1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 - это письменное соглашение, которое предусматривает оказание финансовой помощи гражданину в обмен на его активные действия по обеспечению себя занятостью в виде организации (развития) своего дела, с целью выйти на стабильный источник дохода.  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1" name="Овал 6"/>
          <p:cNvSpPr/>
          <p:nvPr/>
        </p:nvSpPr>
        <p:spPr>
          <a:xfrm>
            <a:off x="4514400" y="2271960"/>
            <a:ext cx="1063800" cy="966240"/>
          </a:xfrm>
          <a:prstGeom prst="ellipse">
            <a:avLst/>
          </a:prstGeom>
          <a:solidFill>
            <a:srgbClr val="7986CB"/>
          </a:solidFill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63160" tIns="243000" rIns="263160" bIns="243000" numCol="1" spcCol="144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92" name="Овал 7"/>
          <p:cNvSpPr/>
          <p:nvPr/>
        </p:nvSpPr>
        <p:spPr>
          <a:xfrm>
            <a:off x="4500000" y="3915360"/>
            <a:ext cx="1063800" cy="966240"/>
          </a:xfrm>
          <a:prstGeom prst="ellipse">
            <a:avLst/>
          </a:prstGeom>
          <a:solidFill>
            <a:srgbClr val="7986CB"/>
          </a:solidFill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63160" tIns="243000" rIns="263160" bIns="243000" numCol="1" spcCol="144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93" name="Овал 11"/>
          <p:cNvSpPr/>
          <p:nvPr/>
        </p:nvSpPr>
        <p:spPr>
          <a:xfrm>
            <a:off x="3790440" y="5508000"/>
            <a:ext cx="1063800" cy="966240"/>
          </a:xfrm>
          <a:prstGeom prst="ellipse">
            <a:avLst/>
          </a:prstGeom>
          <a:solidFill>
            <a:srgbClr val="7986CB"/>
          </a:solidFill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63160" tIns="243000" rIns="263160" bIns="243000" numCol="1" spcCol="144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94" name="Прямая соединительная линия 193"/>
          <p:cNvSpPr/>
          <p:nvPr/>
        </p:nvSpPr>
        <p:spPr>
          <a:xfrm>
            <a:off x="4680000" y="3312000"/>
            <a:ext cx="180000" cy="603360"/>
          </a:xfrm>
          <a:prstGeom prst="line">
            <a:avLst/>
          </a:prstGeom>
          <a:ln w="36000">
            <a:solidFill>
              <a:srgbClr val="FFC000"/>
            </a:solidFill>
            <a:prstDash val="sys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63000" rIns="108000" bIns="63000" anchor="ctr">
            <a:noAutofit/>
          </a:bodyPr>
          <a:lstStyle/>
          <a:p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95" name="Прямая соединительная линия 194"/>
          <p:cNvSpPr/>
          <p:nvPr/>
        </p:nvSpPr>
        <p:spPr>
          <a:xfrm flipH="1">
            <a:off x="4680000" y="4887360"/>
            <a:ext cx="252000" cy="692640"/>
          </a:xfrm>
          <a:prstGeom prst="line">
            <a:avLst/>
          </a:prstGeom>
          <a:ln w="36000">
            <a:solidFill>
              <a:srgbClr val="FFC000"/>
            </a:solidFill>
            <a:prstDash val="sys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63000" rIns="108000" bIns="63000" anchor="ctr">
            <a:noAutofit/>
          </a:bodyPr>
          <a:lstStyle/>
          <a:p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96" name="Прямоугольник 195"/>
          <p:cNvSpPr/>
          <p:nvPr/>
        </p:nvSpPr>
        <p:spPr>
          <a:xfrm>
            <a:off x="4464360" y="2456640"/>
            <a:ext cx="1294200" cy="60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u="none" strike="noStrike">
                <a:solidFill>
                  <a:srgbClr val="FFFFFF"/>
                </a:solidFill>
                <a:effectLst/>
                <a:uFillTx/>
                <a:latin typeface="微软雅黑"/>
                <a:ea typeface="微软雅黑"/>
              </a:rPr>
              <a:t>1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7" name="Прямоугольник 196"/>
          <p:cNvSpPr/>
          <p:nvPr/>
        </p:nvSpPr>
        <p:spPr>
          <a:xfrm>
            <a:off x="4788000" y="4068000"/>
            <a:ext cx="714240" cy="63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u="none" strike="noStrike">
                <a:solidFill>
                  <a:srgbClr val="FFFFFF"/>
                </a:solidFill>
                <a:effectLst/>
                <a:uFillTx/>
                <a:latin typeface="微软雅黑"/>
                <a:ea typeface="微软雅黑"/>
              </a:rPr>
              <a:t>2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8" name="Прямоугольник 197"/>
          <p:cNvSpPr/>
          <p:nvPr/>
        </p:nvSpPr>
        <p:spPr>
          <a:xfrm>
            <a:off x="4068000" y="5652000"/>
            <a:ext cx="714240" cy="63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u="none" strike="noStrike">
                <a:solidFill>
                  <a:srgbClr val="FFFFFF"/>
                </a:solidFill>
                <a:effectLst/>
                <a:uFillTx/>
                <a:latin typeface="微软雅黑"/>
                <a:ea typeface="微软雅黑"/>
              </a:rPr>
              <a:t>3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9" name="Овал 12"/>
          <p:cNvSpPr/>
          <p:nvPr/>
        </p:nvSpPr>
        <p:spPr>
          <a:xfrm>
            <a:off x="543960" y="3600000"/>
            <a:ext cx="2694240" cy="2156760"/>
          </a:xfrm>
          <a:prstGeom prst="ellipse">
            <a:avLst/>
          </a:prstGeom>
          <a:solidFill>
            <a:srgbClr val="9FA8DA"/>
          </a:solidFill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06040" tIns="-1190520" rIns="806040" bIns="2355840" numCol="1" spcCol="144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200" name="CustomShape 12"/>
          <p:cNvSpPr/>
          <p:nvPr/>
        </p:nvSpPr>
        <p:spPr>
          <a:xfrm>
            <a:off x="900000" y="3060000"/>
            <a:ext cx="2334240" cy="362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70000"/>
              </a:lnSpc>
            </a:pPr>
            <a:r>
              <a:rPr lang="ru-RU" sz="3600" b="1" u="none" strike="noStrike">
                <a:solidFill>
                  <a:srgbClr val="FFC000"/>
                </a:solidFill>
                <a:effectLst/>
                <a:uFillTx/>
                <a:latin typeface="Arial"/>
                <a:ea typeface="DejaVu Sans"/>
              </a:rPr>
              <a:t>  </a:t>
            </a:r>
            <a:endParaRPr lang="ru-RU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70000"/>
              </a:lnSpc>
            </a:pPr>
            <a:endParaRPr lang="ru-RU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70000"/>
              </a:lnSpc>
            </a:pPr>
            <a:endParaRPr lang="ru-RU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70000"/>
              </a:lnSpc>
            </a:pPr>
            <a:r>
              <a:rPr lang="ru-RU" sz="3600" b="1" u="none" strike="noStrike">
                <a:solidFill>
                  <a:srgbClr val="FFC000"/>
                </a:solidFill>
                <a:effectLst/>
                <a:uFillTx/>
                <a:latin typeface="Arial"/>
                <a:ea typeface="DejaVu Sans"/>
              </a:rPr>
              <a:t>    2337</a:t>
            </a:r>
            <a:endParaRPr lang="ru-RU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70000"/>
              </a:lnSpc>
            </a:pPr>
            <a:endParaRPr lang="ru-RU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70000"/>
              </a:lnSpc>
            </a:pPr>
            <a:r>
              <a:rPr lang="ru-RU" sz="1800" b="1" u="none" strike="noStrike">
                <a:solidFill>
                  <a:srgbClr val="FFFFFF"/>
                </a:solidFill>
                <a:effectLst/>
                <a:uFillTx/>
                <a:latin typeface="Times New Roman"/>
                <a:ea typeface="DejaVu Sans"/>
              </a:rPr>
              <a:t>СК на ИП в течение 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70000"/>
              </a:lnSpc>
            </a:pPr>
            <a:r>
              <a:rPr lang="ru-RU" sz="1800" b="1" u="none" strike="noStrike">
                <a:solidFill>
                  <a:srgbClr val="FFFFFF"/>
                </a:solidFill>
                <a:effectLst/>
                <a:uFillTx/>
                <a:latin typeface="Times New Roman"/>
                <a:ea typeface="DejaVu Sans"/>
              </a:rPr>
              <a:t>7 лет  (с 2019-2025)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70000"/>
              </a:lnSpc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70000"/>
              </a:lnSpc>
            </a:pPr>
            <a:endParaRPr lang="ru-RU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7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70000"/>
              </a:lnSpc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70000"/>
              </a:lnSpc>
            </a:pPr>
            <a:r>
              <a:rPr lang="ru-RU" sz="3600" b="1" u="none" strike="noStrike">
                <a:solidFill>
                  <a:srgbClr val="B40000"/>
                </a:solidFill>
                <a:effectLst/>
                <a:uFillTx/>
                <a:latin typeface="Arial"/>
                <a:ea typeface="DejaVu Sans"/>
              </a:rPr>
              <a:t> </a:t>
            </a:r>
            <a:r>
              <a:rPr sz="3600"/>
              <a:t/>
            </a:r>
            <a:br>
              <a:rPr sz="3600"/>
            </a:br>
            <a:endParaRPr lang="ru-RU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1" name="Прямоугольник 200"/>
          <p:cNvSpPr/>
          <p:nvPr/>
        </p:nvSpPr>
        <p:spPr>
          <a:xfrm>
            <a:off x="5580000" y="2520000"/>
            <a:ext cx="4845240" cy="35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200" b="1" u="none" strike="noStrike">
                <a:solidFill>
                  <a:srgbClr val="151D41"/>
                </a:solidFill>
                <a:effectLst/>
                <a:uFillTx/>
                <a:latin typeface="Times New Roman"/>
                <a:ea typeface="DejaVu Sans"/>
              </a:rPr>
              <a:t>реализация трудового потенциала</a:t>
            </a:r>
            <a:endParaRPr lang="ru-RU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2" name="Прямоугольник 201"/>
          <p:cNvSpPr/>
          <p:nvPr/>
        </p:nvSpPr>
        <p:spPr>
          <a:xfrm>
            <a:off x="5580000" y="3915360"/>
            <a:ext cx="6118200" cy="161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снижение уровня бедности за счет </a:t>
            </a:r>
            <a:r>
              <a:rPr lang="ru-RU" sz="2200" b="1" u="none" strike="noStrike">
                <a:solidFill>
                  <a:srgbClr val="FFFFFF"/>
                </a:solidFill>
                <a:effectLst/>
                <a:uFillTx/>
                <a:latin typeface="Times New Roman"/>
                <a:ea typeface="DejaVu Sans"/>
              </a:rPr>
              <a:t> </a:t>
            </a:r>
            <a:r>
              <a:rPr lang="ru-RU" sz="2200" b="1" u="none" strike="noStrike">
                <a:solidFill>
                  <a:srgbClr val="151D41"/>
                </a:solidFill>
                <a:effectLst/>
                <a:uFillTx/>
                <a:latin typeface="Times New Roman"/>
                <a:ea typeface="DejaVu Sans"/>
              </a:rPr>
              <a:t>наличие постоянных доходов  </a:t>
            </a:r>
            <a:endParaRPr lang="ru-RU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3" name="Прямоугольник 202"/>
          <p:cNvSpPr/>
          <p:nvPr/>
        </p:nvSpPr>
        <p:spPr>
          <a:xfrm>
            <a:off x="5040000" y="5760000"/>
            <a:ext cx="6478200" cy="63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200" b="1" u="none" strike="noStrike">
                <a:solidFill>
                  <a:srgbClr val="151D41"/>
                </a:solidFill>
                <a:effectLst/>
                <a:uFillTx/>
                <a:latin typeface="Times New Roman"/>
                <a:ea typeface="DejaVu Sans"/>
              </a:rPr>
              <a:t>повышение социальной ответственности, снижение иждивенческого мотива поведения</a:t>
            </a:r>
            <a:endParaRPr lang="ru-RU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stomShape 16"/>
          <p:cNvSpPr/>
          <p:nvPr/>
        </p:nvSpPr>
        <p:spPr>
          <a:xfrm>
            <a:off x="287640" y="173520"/>
            <a:ext cx="11896920" cy="54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u="none" strike="noStrike">
                <a:solidFill>
                  <a:srgbClr val="800080"/>
                </a:solidFill>
                <a:effectLst/>
                <a:uFillTx/>
                <a:latin typeface="Arial"/>
                <a:ea typeface="DejaVu Sans"/>
              </a:rPr>
              <a:t>Оценка экономической эффективности бизнес-плана</a:t>
            </a:r>
            <a:endParaRPr lang="ru-RU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320" name="Table 2"/>
          <p:cNvGraphicFramePr/>
          <p:nvPr/>
        </p:nvGraphicFramePr>
        <p:xfrm>
          <a:off x="539640" y="720000"/>
          <a:ext cx="11517840" cy="6284880"/>
        </p:xfrm>
        <a:graphic>
          <a:graphicData uri="http://schemas.openxmlformats.org/drawingml/2006/table">
            <a:tbl>
              <a:tblPr/>
              <a:tblGrid>
                <a:gridCol w="466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949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6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6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№ 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Наименование критерия оценки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Количество    баллов (от 0-10)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8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Степень готовности бизнес-плана</a:t>
                      </a:r>
                      <a:endParaRPr lang="ru-RU" sz="13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8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Отрасль реализации бизнес-плана</a:t>
                      </a:r>
                      <a:endParaRPr lang="ru-RU" sz="13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8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Tahoma"/>
                        </a:rPr>
                        <a:t>Социальная значимость бизнес-плана</a:t>
                      </a:r>
                      <a:endParaRPr lang="ru-RU" sz="13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8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4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Новизна бизнес-плана</a:t>
                      </a:r>
                      <a:endParaRPr lang="ru-RU" sz="13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8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Окупаемость бизнес-плана</a:t>
                      </a:r>
                      <a:endParaRPr lang="ru-RU" sz="13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8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3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Срок окупаемости бизнес-плана</a:t>
                      </a:r>
                      <a:endParaRPr lang="ru-RU" sz="13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8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  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Степень финансовой устойчивости бизнес-плана</a:t>
                      </a:r>
                      <a:endParaRPr lang="ru-RU" sz="13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8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3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Опыт и квалификация заявителя в направлении деятельности, предусмотренной бизнес-планом</a:t>
                      </a:r>
                      <a:endParaRPr lang="ru-RU" sz="13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8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3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Эффективность деятельности до заключения социального контракта</a:t>
                      </a:r>
                      <a:endParaRPr lang="ru-RU" sz="13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8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10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3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Продолжение  деятельности после окончания срока действия социального контракта</a:t>
                      </a:r>
                      <a:endParaRPr lang="ru-RU" sz="13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8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11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Описание рисков и путей выхода из рисков</a:t>
                      </a:r>
                      <a:endParaRPr lang="ru-RU" sz="13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48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12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Объем налогов предполагаемых к уплате</a:t>
                      </a:r>
                      <a:endParaRPr lang="ru-RU" sz="13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27116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55308D"/>
                          </a:solidFill>
                          <a:effectLst/>
                          <a:uFillTx/>
                          <a:latin typeface="Times New Roman"/>
                          <a:ea typeface="Tahoma"/>
                        </a:rPr>
                        <a:t>Средний балл по каждому из критериев оценки бизнес-плана рассчитывается по формуле - отношение суммы баллов всех членов Комиссии по каждому из критериев к количеству проголосовавших членов Комиссии по каждому из критериев.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FF4000"/>
                          </a:solidFill>
                          <a:effectLst/>
                          <a:uFillTx/>
                          <a:latin typeface="Times New Roman"/>
                          <a:ea typeface="Tahoma"/>
                        </a:rPr>
                        <a:t>Итоговая сумма среднего балла определяется путем суммирования всех баллов критерий оценки бизнес-плана. </a:t>
                      </a: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Tahoma"/>
                        </a:rPr>
                        <a:t>Бизнес-планы, набравшие более 50% от максимально возможного количества баллов, признаются экономически эффективными, менее 50% - неэффективными. 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F6F9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Итого: </a:t>
                      </a:r>
                      <a:r>
                        <a:rPr lang="ru-RU" sz="1600" b="1" u="none" strike="noStrike">
                          <a:solidFill>
                            <a:srgbClr val="3465A4"/>
                          </a:solidFill>
                          <a:effectLst/>
                          <a:uFillTx/>
                          <a:latin typeface="Times New Roman"/>
                        </a:rPr>
                        <a:t>мах - 120, для прохождения не менее 60%</a:t>
                      </a:r>
                      <a:endParaRPr lang="ru-RU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F6F9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1" name="Table 3"/>
          <p:cNvGraphicFramePr/>
          <p:nvPr/>
        </p:nvGraphicFramePr>
        <p:xfrm>
          <a:off x="384120" y="1012680"/>
          <a:ext cx="11266560" cy="4927320"/>
        </p:xfrm>
        <a:graphic>
          <a:graphicData uri="http://schemas.openxmlformats.org/drawingml/2006/table">
            <a:tbl>
              <a:tblPr/>
              <a:tblGrid>
                <a:gridCol w="466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03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66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№ </a:t>
                      </a:r>
                      <a:endParaRPr lang="ru-RU" sz="15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Основные вопросы для принятия решения</a:t>
                      </a:r>
                      <a:endParaRPr lang="ru-RU" sz="15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1</a:t>
                      </a:r>
                      <a:endParaRPr lang="ru-RU" sz="15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5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наличие (отсутствие) рисков неисполнения мероприятий программы социальной адаптации (организационных, правовых, производственных, рыночных, финансовых, маркетинговых, технологических) по выбранному виду предпринимательской деятельности</a:t>
                      </a:r>
                      <a:endParaRPr lang="ru-RU" sz="15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2</a:t>
                      </a:r>
                      <a:endParaRPr lang="ru-RU" sz="15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5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наличие большого количества вакансий на рынке труда для заявителя и отсутствие готовности к ведению предпринимательской деятельности (незнание основ бизнеса, ведения документации, отсутствие профильного образования для ведения разрешительных видов деятельности)</a:t>
                      </a:r>
                      <a:endParaRPr lang="ru-RU" sz="15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9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3</a:t>
                      </a:r>
                      <a:endParaRPr lang="ru-RU" sz="15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5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наличие (отсутствие) трудовых ресурсов (образования, навыка, трудового опыта, состояние здоровья, наличие свободного времени) в выбранном направлении деятельности</a:t>
                      </a:r>
                      <a:endParaRPr lang="ru-RU" sz="15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6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4</a:t>
                      </a:r>
                      <a:endParaRPr lang="ru-RU" sz="15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5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обоснованность расходов, планируемых в рамках организации предпринимательской деятельности, за счет средств СК </a:t>
                      </a:r>
                      <a:endParaRPr lang="ru-RU" sz="15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9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5</a:t>
                      </a:r>
                      <a:endParaRPr lang="ru-RU" sz="15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5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учет ценовой политики существующей на рынке сбыта в отношении </a:t>
                      </a:r>
                      <a:r>
                        <a:rPr lang="ru-RU" sz="15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стоимости основных средств, материально-производственных запасов иных расходов, планируемых к приобретению за счет средств СК</a:t>
                      </a:r>
                      <a:endParaRPr lang="ru-RU" sz="15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9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6</a:t>
                      </a:r>
                      <a:endParaRPr lang="ru-RU" sz="15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5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наличие оборудования </a:t>
                      </a:r>
                      <a:r>
                        <a:rPr lang="ru-RU" sz="15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Tahoma"/>
                        </a:rPr>
                        <a:t>и (или) помещений (производственных, хозяйственных, подсобных, бытовых), строений и сооружений, техники, инвентаря, транспортного средства и иного имущества для выбранного вида деятельности</a:t>
                      </a:r>
                      <a:endParaRPr lang="ru-RU" sz="15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2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7</a:t>
                      </a:r>
                      <a:endParaRPr lang="ru-RU" sz="15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5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планируемый результат (доход) от осуществления индивидуальной предпринимательской деятельности </a:t>
                      </a:r>
                      <a:r>
                        <a:rPr lang="ru-RU" sz="15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Tahoma"/>
                        </a:rPr>
                        <a:t>возможность продолжения деятельности после окончания срока действия социального контракта</a:t>
                      </a:r>
                      <a:endParaRPr lang="ru-RU" sz="15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22" name="CustomShape 20"/>
          <p:cNvSpPr/>
          <p:nvPr/>
        </p:nvSpPr>
        <p:spPr>
          <a:xfrm>
            <a:off x="519480" y="173520"/>
            <a:ext cx="11893320" cy="54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u="none" strike="noStrike">
                <a:solidFill>
                  <a:srgbClr val="800080"/>
                </a:solidFill>
                <a:effectLst/>
                <a:uFillTx/>
                <a:latin typeface="Arial"/>
                <a:ea typeface="DejaVu Sans"/>
              </a:rPr>
              <a:t>Целесообразность (нецелесообразность) СК на ИП</a:t>
            </a:r>
            <a:endParaRPr lang="ru-RU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8"/>
          <p:cNvSpPr/>
          <p:nvPr/>
        </p:nvSpPr>
        <p:spPr>
          <a:xfrm>
            <a:off x="0" y="288000"/>
            <a:ext cx="12183840" cy="100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6048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205" name="CustomShape 40"/>
          <p:cNvSpPr/>
          <p:nvPr/>
        </p:nvSpPr>
        <p:spPr>
          <a:xfrm>
            <a:off x="501480" y="1298880"/>
            <a:ext cx="933840" cy="8283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206" name="CustomShape 45"/>
          <p:cNvSpPr/>
          <p:nvPr/>
        </p:nvSpPr>
        <p:spPr>
          <a:xfrm>
            <a:off x="2959920" y="3758760"/>
            <a:ext cx="3547800" cy="75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 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7" name="CustomShape 46"/>
          <p:cNvSpPr/>
          <p:nvPr/>
        </p:nvSpPr>
        <p:spPr>
          <a:xfrm>
            <a:off x="1620000" y="3600000"/>
            <a:ext cx="4315320" cy="75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малоимущие одиноко проживающие граждане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i="1" u="none" strike="noStrike">
                <a:solidFill>
                  <a:srgbClr val="3465A4"/>
                </a:solidFill>
                <a:effectLst/>
                <a:uFillTx/>
                <a:latin typeface="Times New Roman"/>
                <a:ea typeface="DejaVu Sans"/>
              </a:rPr>
              <a:t>в 2026 году доход ниже 22 537 рублей 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8" name="CustomShape 47"/>
          <p:cNvSpPr/>
          <p:nvPr/>
        </p:nvSpPr>
        <p:spPr>
          <a:xfrm>
            <a:off x="540000" y="3486960"/>
            <a:ext cx="933840" cy="8283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209" name="CustomShape 48"/>
          <p:cNvSpPr/>
          <p:nvPr/>
        </p:nvSpPr>
        <p:spPr>
          <a:xfrm>
            <a:off x="720000" y="3432600"/>
            <a:ext cx="65736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5400" b="1" u="none" strike="noStrike">
                <a:solidFill>
                  <a:srgbClr val="000000"/>
                </a:solidFill>
                <a:effectLst/>
                <a:uFillTx/>
                <a:latin typeface="Akrobat"/>
                <a:ea typeface="Arial Unicode MS"/>
              </a:rPr>
              <a:t>2</a:t>
            </a:r>
            <a:endParaRPr lang="ru-RU" sz="5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0" name="CustomShape 54"/>
          <p:cNvSpPr/>
          <p:nvPr/>
        </p:nvSpPr>
        <p:spPr>
          <a:xfrm>
            <a:off x="6300000" y="1326960"/>
            <a:ext cx="933840" cy="8283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211" name="CustomShape 55"/>
          <p:cNvSpPr/>
          <p:nvPr/>
        </p:nvSpPr>
        <p:spPr>
          <a:xfrm>
            <a:off x="601920" y="1247760"/>
            <a:ext cx="65700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5400" b="1" u="none" strike="noStrike">
                <a:solidFill>
                  <a:srgbClr val="000000"/>
                </a:solidFill>
                <a:effectLst/>
                <a:uFillTx/>
                <a:latin typeface="Akrobat"/>
                <a:ea typeface="Arial Unicode MS"/>
              </a:rPr>
              <a:t>1</a:t>
            </a:r>
            <a:endParaRPr lang="ru-RU" sz="5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2" name="CustomShape 57"/>
          <p:cNvSpPr/>
          <p:nvPr/>
        </p:nvSpPr>
        <p:spPr>
          <a:xfrm>
            <a:off x="1664640" y="1260000"/>
            <a:ext cx="4630680" cy="87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малоимущие семьи  с низким доходом 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i="1" u="none" strike="noStrike">
                <a:solidFill>
                  <a:srgbClr val="3465A4"/>
                </a:solidFill>
                <a:effectLst/>
                <a:uFillTx/>
                <a:latin typeface="Times New Roman"/>
                <a:ea typeface="DejaVu Sans"/>
              </a:rPr>
              <a:t>в 2026 году доход ниже 22 537 рублей на каждого члена семьи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3" name="CustomShape 58"/>
          <p:cNvSpPr/>
          <p:nvPr/>
        </p:nvSpPr>
        <p:spPr>
          <a:xfrm>
            <a:off x="11589120" y="6197040"/>
            <a:ext cx="355320" cy="41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214" name="Прямоугольник 1"/>
          <p:cNvSpPr/>
          <p:nvPr/>
        </p:nvSpPr>
        <p:spPr>
          <a:xfrm>
            <a:off x="249840" y="144000"/>
            <a:ext cx="11223360" cy="67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u="none" strike="noStrike">
                <a:solidFill>
                  <a:srgbClr val="2A6099"/>
                </a:solidFill>
                <a:effectLst/>
                <a:uFillTx/>
                <a:latin typeface="Times New Roman"/>
                <a:ea typeface="DejaVu Sans"/>
              </a:rPr>
              <a:t>КАТЕГОРИИ ПОЛУЧАТЕЛЕЙ СОЦИАЛЬНОГО КОНТРАКТА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5" name="Line 1"/>
          <p:cNvSpPr/>
          <p:nvPr/>
        </p:nvSpPr>
        <p:spPr>
          <a:xfrm flipV="1">
            <a:off x="53280" y="584280"/>
            <a:ext cx="12103560" cy="43560"/>
          </a:xfrm>
          <a:prstGeom prst="line">
            <a:avLst/>
          </a:prstGeom>
          <a:ln>
            <a:solidFill>
              <a:srgbClr val="2E83B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  <p:txBody>
          <a:bodyPr lIns="90000" tIns="-1440" rIns="90000" bIns="-1440" anchor="t" anchorCtr="1">
            <a:noAutofit/>
          </a:bodyPr>
          <a:lstStyle/>
          <a:p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216" name="Рисунок 46_ 1"/>
          <p:cNvPicPr/>
          <p:nvPr/>
        </p:nvPicPr>
        <p:blipFill>
          <a:blip r:embed="rId2">
            <a:alphaModFix amt="50000"/>
          </a:blip>
          <a:stretch/>
        </p:blipFill>
        <p:spPr>
          <a:xfrm>
            <a:off x="540000" y="5292360"/>
            <a:ext cx="11332800" cy="1284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7" name="Прямоугольник 216"/>
          <p:cNvSpPr/>
          <p:nvPr/>
        </p:nvSpPr>
        <p:spPr>
          <a:xfrm>
            <a:off x="540000" y="5292360"/>
            <a:ext cx="11647440" cy="136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200" b="0" u="none" strike="noStrike">
                <a:solidFill>
                  <a:srgbClr val="FFFFFF"/>
                </a:solidFill>
                <a:effectLst/>
                <a:uFillTx/>
                <a:latin typeface="Arial"/>
                <a:ea typeface="DejaVu Sans"/>
              </a:rPr>
              <a:t>         </a:t>
            </a:r>
            <a:r>
              <a:rPr lang="ru-RU" sz="2200" b="0" u="none" strike="noStrike">
                <a:solidFill>
                  <a:srgbClr val="FFFFFF"/>
                </a:solidFill>
                <a:effectLst/>
                <a:uFillTx/>
                <a:latin typeface="Times New Roman"/>
                <a:ea typeface="DejaVu Sans"/>
              </a:rPr>
              <a:t>С 01.01.2026 социальный контракт на осуществление ИП без учета  доходов  </a:t>
            </a:r>
            <a:r>
              <a:rPr lang="ru-RU" sz="2200" b="0" u="none" strike="noStrike" spc="11">
                <a:solidFill>
                  <a:srgbClr val="FFFFFF"/>
                </a:solidFill>
                <a:effectLst/>
                <a:uFillTx/>
                <a:latin typeface="Times New Roman"/>
                <a:ea typeface="Arial"/>
              </a:rPr>
              <a:t>могут оформить 3 и 4 категории при наличии рекомендации Фонда «Защитники Отечества»</a:t>
            </a:r>
            <a:endParaRPr lang="ru-RU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8" name="CustomShape 19"/>
          <p:cNvSpPr/>
          <p:nvPr/>
        </p:nvSpPr>
        <p:spPr>
          <a:xfrm>
            <a:off x="6438240" y="1298880"/>
            <a:ext cx="621720" cy="851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5000" b="1" u="none" strike="noStrike">
                <a:solidFill>
                  <a:srgbClr val="000000"/>
                </a:solidFill>
                <a:effectLst/>
                <a:uFillTx/>
                <a:latin typeface="Akrobat"/>
                <a:ea typeface="Arial Unicode MS"/>
              </a:rPr>
              <a:t>3</a:t>
            </a:r>
            <a:endParaRPr lang="ru-RU" sz="5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9" name="Прямоугольник 218"/>
          <p:cNvSpPr/>
          <p:nvPr/>
        </p:nvSpPr>
        <p:spPr>
          <a:xfrm>
            <a:off x="7380000" y="1296000"/>
            <a:ext cx="4780800" cy="143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ahoma"/>
              </a:rPr>
              <a:t> 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0" name="Прямоугольник 219"/>
          <p:cNvSpPr/>
          <p:nvPr/>
        </p:nvSpPr>
        <p:spPr>
          <a:xfrm>
            <a:off x="7020000" y="3237840"/>
            <a:ext cx="5572800" cy="143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1" u="none" strike="noStrike" spc="11">
              <a:solidFill>
                <a:srgbClr val="000000"/>
              </a:solidFill>
              <a:effectLst/>
              <a:uFillTx/>
              <a:latin typeface="Times New Roman"/>
              <a:ea typeface="DejaVu Sans"/>
            </a:endParaRPr>
          </a:p>
        </p:txBody>
      </p:sp>
      <p:sp>
        <p:nvSpPr>
          <p:cNvPr id="221" name="CustomShape 11"/>
          <p:cNvSpPr/>
          <p:nvPr/>
        </p:nvSpPr>
        <p:spPr>
          <a:xfrm>
            <a:off x="11711520" y="6300000"/>
            <a:ext cx="339840" cy="412560"/>
          </a:xfrm>
          <a:prstGeom prst="ellipse">
            <a:avLst/>
          </a:prstGeom>
          <a:noFill/>
          <a:ln w="9360">
            <a:solidFill>
              <a:srgbClr val="BFBFB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408240" algn="l"/>
              </a:tabLst>
            </a:pPr>
            <a:r>
              <a:rPr lang="ru-RU" sz="1400" b="0" u="none" strike="noStrike">
                <a:solidFill>
                  <a:srgbClr val="808080"/>
                </a:solidFill>
                <a:effectLst/>
                <a:uFillTx/>
                <a:latin typeface="Arial"/>
                <a:ea typeface="DejaVu Sans"/>
              </a:rPr>
              <a:t>4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2" name="CustomShape 17"/>
          <p:cNvSpPr/>
          <p:nvPr/>
        </p:nvSpPr>
        <p:spPr>
          <a:xfrm>
            <a:off x="6081480" y="3689640"/>
            <a:ext cx="933840" cy="8283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223" name="CustomShape 43"/>
          <p:cNvSpPr/>
          <p:nvPr/>
        </p:nvSpPr>
        <p:spPr>
          <a:xfrm>
            <a:off x="6216840" y="3689640"/>
            <a:ext cx="621720" cy="851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5000" b="1" u="none" strike="noStrike">
                <a:solidFill>
                  <a:srgbClr val="000000"/>
                </a:solidFill>
                <a:effectLst/>
                <a:uFillTx/>
                <a:latin typeface="Akrobat"/>
                <a:ea typeface="Arial Unicode MS"/>
              </a:rPr>
              <a:t>4</a:t>
            </a:r>
            <a:endParaRPr lang="ru-RU" sz="5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4" name="CustomShape 44"/>
          <p:cNvSpPr/>
          <p:nvPr/>
        </p:nvSpPr>
        <p:spPr>
          <a:xfrm>
            <a:off x="7560000" y="1298880"/>
            <a:ext cx="4315680" cy="75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ahoma"/>
              </a:rPr>
              <a:t>ветераны боевых действий,  уволенные с военной службы или завершившие исполнение контракта (иных правоотношений) -</a:t>
            </a:r>
            <a:r>
              <a:rPr lang="ru-RU" sz="1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ahoma"/>
              </a:rPr>
              <a:t> </a:t>
            </a:r>
            <a:r>
              <a:rPr lang="ru-RU" sz="1600" b="0" i="1" u="none" strike="noStrike">
                <a:solidFill>
                  <a:srgbClr val="2A6099"/>
                </a:solidFill>
                <a:effectLst/>
                <a:uFillTx/>
                <a:latin typeface="Times New Roman"/>
                <a:ea typeface="Tahoma"/>
              </a:rPr>
              <a:t>категория введена с 01.01.2026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5" name="CustomShape 49"/>
          <p:cNvSpPr/>
          <p:nvPr/>
        </p:nvSpPr>
        <p:spPr>
          <a:xfrm>
            <a:off x="7607520" y="3736080"/>
            <a:ext cx="4447800" cy="75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супруга (супруг) участника СВО, признанного инвалидом 1 или 2 группы 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i="1" u="none" strike="noStrike">
                <a:solidFill>
                  <a:srgbClr val="2A6099"/>
                </a:solidFill>
                <a:effectLst/>
                <a:uFillTx/>
                <a:latin typeface="Times New Roman"/>
                <a:ea typeface="Tahoma"/>
              </a:rPr>
              <a:t>категория введена с 01.01.2026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Рисунок 225"/>
          <p:cNvPicPr/>
          <p:nvPr/>
        </p:nvPicPr>
        <p:blipFill>
          <a:blip r:embed="rId2"/>
          <a:stretch/>
        </p:blipFill>
        <p:spPr>
          <a:xfrm>
            <a:off x="180000" y="180000"/>
            <a:ext cx="11699280" cy="66592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Прямоугольник 226"/>
          <p:cNvSpPr/>
          <p:nvPr/>
        </p:nvSpPr>
        <p:spPr>
          <a:xfrm>
            <a:off x="354240" y="360000"/>
            <a:ext cx="11345040" cy="71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Tinos"/>
                <a:ea typeface="Tahoma"/>
              </a:rPr>
              <a:t>Суммируем доход каждого члена семьи за 3 месяца, делим на 3 месяца и делим на количество членов семьи. От полученной суммы вычитаем ВПМ на душу населения (22537)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28" name="Таблица 227"/>
          <p:cNvGraphicFramePr/>
          <p:nvPr/>
        </p:nvGraphicFramePr>
        <p:xfrm>
          <a:off x="3183120" y="1440000"/>
          <a:ext cx="5234400" cy="5276760"/>
        </p:xfrm>
        <a:graphic>
          <a:graphicData uri="http://schemas.openxmlformats.org/drawingml/2006/table">
            <a:tbl>
              <a:tblPr/>
              <a:tblGrid>
                <a:gridCol w="2166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7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23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u="none" strike="noStrike">
                          <a:solidFill>
                            <a:srgbClr val="55308D"/>
                          </a:solidFill>
                          <a:effectLst/>
                          <a:uFillTx/>
                          <a:latin typeface="Times New Roman"/>
                        </a:rPr>
                        <a:t>Месяц подачи заявления</a:t>
                      </a:r>
                      <a:endParaRPr lang="ru-RU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u="none" strike="noStrike">
                          <a:solidFill>
                            <a:srgbClr val="FF8000"/>
                          </a:solidFill>
                          <a:effectLst/>
                          <a:uFillTx/>
                          <a:latin typeface="Times New Roman"/>
                        </a:rPr>
                        <a:t>Расчетный период</a:t>
                      </a:r>
                      <a:endParaRPr lang="ru-RU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23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апрель 2026</a:t>
                      </a:r>
                      <a:endParaRPr lang="ru-RU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декабрь 2025 – февраль 2026</a:t>
                      </a:r>
                      <a:endParaRPr lang="ru-RU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23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май 2026</a:t>
                      </a:r>
                      <a:endParaRPr lang="ru-RU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январь 2026 – март 2026</a:t>
                      </a:r>
                      <a:endParaRPr lang="ru-RU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23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июнь 2026</a:t>
                      </a:r>
                      <a:endParaRPr lang="ru-RU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февраль 2026 – апрель 2026</a:t>
                      </a:r>
                      <a:endParaRPr lang="ru-RU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23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июль 2026</a:t>
                      </a:r>
                      <a:endParaRPr lang="ru-RU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март 2026 –  май 2026</a:t>
                      </a:r>
                      <a:endParaRPr lang="ru-RU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23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август 2026</a:t>
                      </a:r>
                      <a:endParaRPr lang="ru-RU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апрель 2026 –  июнь 2026</a:t>
                      </a:r>
                      <a:endParaRPr lang="ru-RU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23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сентябрь 2026</a:t>
                      </a:r>
                      <a:endParaRPr lang="ru-RU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май 2026 – июль 2026</a:t>
                      </a:r>
                      <a:endParaRPr lang="ru-RU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23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октябрь 2026</a:t>
                      </a:r>
                      <a:endParaRPr lang="ru-RU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июнь 2026 – август 2026</a:t>
                      </a:r>
                      <a:endParaRPr lang="ru-RU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223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ноябрь 2026</a:t>
                      </a:r>
                      <a:endParaRPr lang="ru-RU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июль 2026 – сентябрь 2026</a:t>
                      </a:r>
                      <a:endParaRPr lang="ru-RU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187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декабрь 2026</a:t>
                      </a:r>
                      <a:endParaRPr lang="ru-RU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август 2026 – октябрь 2026</a:t>
                      </a:r>
                      <a:endParaRPr lang="ru-RU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task-none 6"/>
          <p:cNvGrpSpPr/>
          <p:nvPr/>
        </p:nvGrpSpPr>
        <p:grpSpPr>
          <a:xfrm>
            <a:off x="180000" y="540000"/>
            <a:ext cx="11876400" cy="892080"/>
            <a:chOff x="180000" y="540000"/>
            <a:chExt cx="11876400" cy="892080"/>
          </a:xfrm>
        </p:grpSpPr>
        <p:grpSp>
          <p:nvGrpSpPr>
            <p:cNvPr id="230" name="Группа 229"/>
            <p:cNvGrpSpPr/>
            <p:nvPr/>
          </p:nvGrpSpPr>
          <p:grpSpPr>
            <a:xfrm>
              <a:off x="5128200" y="1243800"/>
              <a:ext cx="1980360" cy="188280"/>
              <a:chOff x="5128200" y="1243800"/>
              <a:chExt cx="1980360" cy="188280"/>
            </a:xfrm>
          </p:grpSpPr>
          <p:sp>
            <p:nvSpPr>
              <p:cNvPr id="231" name="Полилиния: фигура 230"/>
              <p:cNvSpPr/>
              <p:nvPr/>
            </p:nvSpPr>
            <p:spPr>
              <a:xfrm>
                <a:off x="5128200" y="1243800"/>
                <a:ext cx="1980360" cy="188280"/>
              </a:xfrm>
              <a:custGeom>
                <a:avLst/>
                <a:gdLst>
                  <a:gd name="textAreaLeft" fmla="*/ 0 w 1980360"/>
                  <a:gd name="textAreaRight" fmla="*/ 1988280 w 1980360"/>
                  <a:gd name="textAreaTop" fmla="*/ 0 h 188280"/>
                  <a:gd name="textAreaBottom" fmla="*/ 196200 h 188280"/>
                </a:gdLst>
                <a:ahLst/>
                <a:cxnLst/>
                <a:rect l="textAreaLeft" t="textAreaTop" r="textAreaRight" b="textAreaBottom"/>
                <a:pathLst>
                  <a:path w="5020" h="437">
                    <a:moveTo>
                      <a:pt x="0" y="437"/>
                    </a:moveTo>
                    <a:lnTo>
                      <a:pt x="5020" y="437"/>
                    </a:lnTo>
                    <a:lnTo>
                      <a:pt x="5020" y="0"/>
                    </a:lnTo>
                    <a:lnTo>
                      <a:pt x="0" y="0"/>
                    </a:lnTo>
                    <a:lnTo>
                      <a:pt x="0" y="437"/>
                    </a:lnTo>
                    <a:close/>
                  </a:path>
                </a:pathLst>
              </a:custGeom>
              <a:solidFill>
                <a:srgbClr val="81D41A"/>
              </a:solidFill>
              <a:ln w="10800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  <a:ea typeface="Microsoft YaHei"/>
                </a:endParaRPr>
              </a:p>
            </p:txBody>
          </p:sp>
          <p:sp>
            <p:nvSpPr>
              <p:cNvPr id="232" name="Прямая соединительная линия 231"/>
              <p:cNvSpPr/>
              <p:nvPr/>
            </p:nvSpPr>
            <p:spPr>
              <a:xfrm>
                <a:off x="6114600" y="1292400"/>
                <a:ext cx="360" cy="97920"/>
              </a:xfrm>
              <a:prstGeom prst="line">
                <a:avLst/>
              </a:prstGeom>
              <a:ln w="10800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33480" rIns="90000" bIns="334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  <a:ea typeface="Microsoft YaHei"/>
                </a:endParaRPr>
              </a:p>
            </p:txBody>
          </p:sp>
          <p:sp>
            <p:nvSpPr>
              <p:cNvPr id="233" name="Прямая соединительная линия 232"/>
              <p:cNvSpPr/>
              <p:nvPr/>
            </p:nvSpPr>
            <p:spPr>
              <a:xfrm>
                <a:off x="5623200" y="1341720"/>
                <a:ext cx="990360" cy="720"/>
              </a:xfrm>
              <a:prstGeom prst="line">
                <a:avLst/>
              </a:prstGeom>
              <a:ln w="10800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5000" rIns="90000" bIns="-450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  <a:ea typeface="Microsoft YaHei"/>
                </a:endParaRPr>
              </a:p>
            </p:txBody>
          </p:sp>
        </p:grpSp>
        <p:sp>
          <p:nvSpPr>
            <p:cNvPr id="234" name="Полилиния: фигура 233"/>
            <p:cNvSpPr/>
            <p:nvPr/>
          </p:nvSpPr>
          <p:spPr>
            <a:xfrm>
              <a:off x="180000" y="540000"/>
              <a:ext cx="11876400" cy="892080"/>
            </a:xfrm>
            <a:custGeom>
              <a:avLst/>
              <a:gdLst>
                <a:gd name="textAreaLeft" fmla="*/ 0 w 11876400"/>
                <a:gd name="textAreaRight" fmla="*/ 11884320 w 11876400"/>
                <a:gd name="textAreaTop" fmla="*/ 0 h 892080"/>
                <a:gd name="textAreaBottom" fmla="*/ 900360 h 892080"/>
              </a:gdLst>
              <a:ahLst/>
              <a:cxnLst/>
              <a:rect l="textAreaLeft" t="textAreaTop" r="textAreaRight" b="textAreaBottom"/>
              <a:pathLst>
                <a:path w="30000" h="2000">
                  <a:moveTo>
                    <a:pt x="2180" y="2000"/>
                  </a:moveTo>
                  <a:lnTo>
                    <a:pt x="27810" y="2000"/>
                  </a:lnTo>
                  <a:cubicBezTo>
                    <a:pt x="29020" y="2000"/>
                    <a:pt x="30000" y="1902"/>
                    <a:pt x="30000" y="1782"/>
                  </a:cubicBezTo>
                  <a:lnTo>
                    <a:pt x="30000" y="218"/>
                  </a:lnTo>
                  <a:cubicBezTo>
                    <a:pt x="30000" y="98"/>
                    <a:pt x="29020" y="0"/>
                    <a:pt x="27810" y="0"/>
                  </a:cubicBezTo>
                  <a:lnTo>
                    <a:pt x="2180" y="0"/>
                  </a:lnTo>
                  <a:cubicBezTo>
                    <a:pt x="970" y="0"/>
                    <a:pt x="0" y="98"/>
                    <a:pt x="0" y="218"/>
                  </a:cubicBezTo>
                  <a:lnTo>
                    <a:pt x="0" y="1782"/>
                  </a:lnTo>
                  <a:cubicBezTo>
                    <a:pt x="0" y="1902"/>
                    <a:pt x="970" y="2000"/>
                    <a:pt x="2180" y="2000"/>
                  </a:cubicBezTo>
                  <a:close/>
                </a:path>
              </a:pathLst>
            </a:custGeom>
            <a:solidFill>
              <a:srgbClr val="B3CAC7"/>
            </a:solidFill>
            <a:ln w="10800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2000" b="1" u="none" strike="noStrike">
                  <a:solidFill>
                    <a:srgbClr val="000000"/>
                  </a:solidFill>
                  <a:effectLst/>
                  <a:uFillTx/>
                  <a:latin typeface="Times New Roman"/>
                  <a:ea typeface="Microsoft YaHei"/>
                </a:rPr>
                <a:t>МЕХАНИЗМ — ОБЯЗАТЕЛЬНЫЕ ЭТАПЫ</a:t>
              </a:r>
              <a:endPara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35" name="task-none 1"/>
          <p:cNvGrpSpPr/>
          <p:nvPr/>
        </p:nvGrpSpPr>
        <p:grpSpPr>
          <a:xfrm>
            <a:off x="179640" y="2880000"/>
            <a:ext cx="1076760" cy="3236400"/>
            <a:chOff x="179640" y="2880000"/>
            <a:chExt cx="1076760" cy="3236400"/>
          </a:xfrm>
        </p:grpSpPr>
        <p:grpSp>
          <p:nvGrpSpPr>
            <p:cNvPr id="236" name="Группа 235"/>
            <p:cNvGrpSpPr/>
            <p:nvPr/>
          </p:nvGrpSpPr>
          <p:grpSpPr>
            <a:xfrm>
              <a:off x="630000" y="5415840"/>
              <a:ext cx="176040" cy="700560"/>
              <a:chOff x="630000" y="5415840"/>
              <a:chExt cx="176040" cy="700560"/>
            </a:xfrm>
          </p:grpSpPr>
          <p:sp>
            <p:nvSpPr>
              <p:cNvPr id="237" name="Полилиния: фигура 236"/>
              <p:cNvSpPr/>
              <p:nvPr/>
            </p:nvSpPr>
            <p:spPr>
              <a:xfrm>
                <a:off x="630000" y="5415840"/>
                <a:ext cx="176040" cy="700560"/>
              </a:xfrm>
              <a:custGeom>
                <a:avLst/>
                <a:gdLst>
                  <a:gd name="textAreaLeft" fmla="*/ 0 w 176040"/>
                  <a:gd name="textAreaRight" fmla="*/ 181440 w 176040"/>
                  <a:gd name="textAreaTop" fmla="*/ 0 h 700560"/>
                  <a:gd name="textAreaBottom" fmla="*/ 708840 h 700560"/>
                </a:gdLst>
                <a:ahLst/>
                <a:cxnLst/>
                <a:rect l="textAreaLeft" t="textAreaTop" r="textAreaRight" b="textAreaBottom"/>
                <a:pathLst>
                  <a:path w="1590" h="2185">
                    <a:moveTo>
                      <a:pt x="0" y="2185"/>
                    </a:moveTo>
                    <a:lnTo>
                      <a:pt x="1590" y="2185"/>
                    </a:lnTo>
                    <a:lnTo>
                      <a:pt x="1590" y="0"/>
                    </a:lnTo>
                    <a:lnTo>
                      <a:pt x="0" y="0"/>
                    </a:lnTo>
                    <a:lnTo>
                      <a:pt x="0" y="2185"/>
                    </a:lnTo>
                    <a:close/>
                  </a:path>
                </a:pathLst>
              </a:custGeom>
              <a:solidFill>
                <a:srgbClr val="FFFFFF"/>
              </a:solidFill>
              <a:ln w="10800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  <a:ea typeface="Microsoft YaHei"/>
                </a:endParaRPr>
              </a:p>
            </p:txBody>
          </p:sp>
          <p:sp>
            <p:nvSpPr>
              <p:cNvPr id="238" name="Прямая соединительная линия 237"/>
              <p:cNvSpPr/>
              <p:nvPr/>
            </p:nvSpPr>
            <p:spPr>
              <a:xfrm>
                <a:off x="720360" y="5591160"/>
                <a:ext cx="360" cy="353520"/>
              </a:xfrm>
              <a:prstGeom prst="line">
                <a:avLst/>
              </a:prstGeom>
              <a:ln w="10800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  <a:ea typeface="Microsoft YaHei"/>
                </a:endParaRPr>
              </a:p>
            </p:txBody>
          </p:sp>
          <p:sp>
            <p:nvSpPr>
              <p:cNvPr id="239" name="Прямая соединительная линия 238"/>
              <p:cNvSpPr/>
              <p:nvPr/>
            </p:nvSpPr>
            <p:spPr>
              <a:xfrm>
                <a:off x="675360" y="5769720"/>
                <a:ext cx="90360" cy="360"/>
              </a:xfrm>
              <a:prstGeom prst="line">
                <a:avLst/>
              </a:prstGeom>
              <a:ln w="10800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5000" rIns="90000" bIns="-450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  <a:ea typeface="Microsoft YaHei"/>
                </a:endParaRPr>
              </a:p>
            </p:txBody>
          </p:sp>
        </p:grpSp>
        <p:sp>
          <p:nvSpPr>
            <p:cNvPr id="240" name="Полилиния: фигура 239"/>
            <p:cNvSpPr/>
            <p:nvPr/>
          </p:nvSpPr>
          <p:spPr>
            <a:xfrm>
              <a:off x="179640" y="2880000"/>
              <a:ext cx="1076760" cy="3236400"/>
            </a:xfrm>
            <a:custGeom>
              <a:avLst/>
              <a:gdLst>
                <a:gd name="textAreaLeft" fmla="*/ 0 w 1076760"/>
                <a:gd name="textAreaRight" fmla="*/ 1082160 w 1076760"/>
                <a:gd name="textAreaTop" fmla="*/ 0 h 3236400"/>
                <a:gd name="textAreaBottom" fmla="*/ 3244680 h 3236400"/>
              </a:gdLst>
              <a:ahLst/>
              <a:cxnLst/>
              <a:rect l="textAreaLeft" t="textAreaTop" r="textAreaRight" b="textAreaBottom"/>
              <a:pathLst>
                <a:path w="9500" h="10000">
                  <a:moveTo>
                    <a:pt x="690" y="10000"/>
                  </a:moveTo>
                  <a:lnTo>
                    <a:pt x="8807" y="10000"/>
                  </a:lnTo>
                  <a:cubicBezTo>
                    <a:pt x="9190" y="10000"/>
                    <a:pt x="9500" y="9510"/>
                    <a:pt x="9500" y="8910"/>
                  </a:cubicBezTo>
                  <a:lnTo>
                    <a:pt x="9500" y="1090"/>
                  </a:lnTo>
                  <a:cubicBezTo>
                    <a:pt x="9500" y="490"/>
                    <a:pt x="9190" y="0"/>
                    <a:pt x="8807" y="0"/>
                  </a:cubicBezTo>
                  <a:lnTo>
                    <a:pt x="690" y="0"/>
                  </a:lnTo>
                  <a:cubicBezTo>
                    <a:pt x="307" y="0"/>
                    <a:pt x="0" y="490"/>
                    <a:pt x="0" y="1090"/>
                  </a:cubicBezTo>
                  <a:lnTo>
                    <a:pt x="0" y="8910"/>
                  </a:lnTo>
                  <a:cubicBezTo>
                    <a:pt x="0" y="9510"/>
                    <a:pt x="307" y="10000"/>
                    <a:pt x="690" y="10000"/>
                  </a:cubicBezTo>
                  <a:close/>
                </a:path>
              </a:pathLst>
            </a:custGeom>
            <a:solidFill>
              <a:srgbClr val="AFD095"/>
            </a:solidFill>
            <a:ln w="10800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ru-RU" sz="22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22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1400" b="1" u="none" strike="noStrike">
                  <a:solidFill>
                    <a:srgbClr val="000000"/>
                  </a:solidFill>
                  <a:effectLst/>
                  <a:uFillTx/>
                  <a:latin typeface="Times New Roman"/>
                  <a:ea typeface="DejaVu Sans"/>
                </a:rPr>
                <a:t>Подача заявления через ЕПГУ, МФЦ, лично в КГКУ ЦСПН</a:t>
              </a:r>
              <a:endPara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1400" b="0" i="1" u="none" strike="noStrike">
                  <a:solidFill>
                    <a:srgbClr val="000000"/>
                  </a:solidFill>
                  <a:effectLst/>
                  <a:uFillTx/>
                  <a:latin typeface="Times New Roman"/>
                  <a:ea typeface="DejaVu Sans"/>
                </a:rPr>
                <a:t>(д</a:t>
              </a:r>
              <a:r>
                <a:rPr lang="ru-RU" sz="1400" b="0" i="1" u="none" strike="noStrike">
                  <a:solidFill>
                    <a:srgbClr val="000000"/>
                  </a:solidFill>
                  <a:effectLst/>
                  <a:uFillTx/>
                  <a:latin typeface="Times New Roman"/>
                  <a:ea typeface="Microsoft YaHei"/>
                </a:rPr>
                <a:t>оработка заявления   (5 р.д) и (или) донос документов (10 р.д)</a:t>
              </a:r>
              <a:r>
                <a:rPr lang="ru-RU" sz="1400" b="0" i="1" u="none" strike="noStrike">
                  <a:solidFill>
                    <a:srgbClr val="000000"/>
                  </a:solidFill>
                  <a:effectLst/>
                  <a:uFillTx/>
                  <a:latin typeface="Times New Roman"/>
                  <a:ea typeface="DejaVu Sans"/>
                </a:rPr>
                <a:t> </a:t>
              </a:r>
              <a:endPara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16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22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  <a:ea typeface="DejaVu Sans"/>
                </a:rPr>
                <a:t> </a:t>
              </a:r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41" name="task-none 2"/>
          <p:cNvGrpSpPr/>
          <p:nvPr/>
        </p:nvGrpSpPr>
        <p:grpSpPr>
          <a:xfrm>
            <a:off x="10487880" y="2880000"/>
            <a:ext cx="1568520" cy="3233160"/>
            <a:chOff x="10487880" y="2880000"/>
            <a:chExt cx="1568520" cy="3233160"/>
          </a:xfrm>
        </p:grpSpPr>
        <p:grpSp>
          <p:nvGrpSpPr>
            <p:cNvPr id="242" name="Группа 241"/>
            <p:cNvGrpSpPr/>
            <p:nvPr/>
          </p:nvGrpSpPr>
          <p:grpSpPr>
            <a:xfrm>
              <a:off x="11061360" y="5413320"/>
              <a:ext cx="225000" cy="699840"/>
              <a:chOff x="11061360" y="5413320"/>
              <a:chExt cx="225000" cy="699840"/>
            </a:xfrm>
          </p:grpSpPr>
          <p:sp>
            <p:nvSpPr>
              <p:cNvPr id="243" name="Полилиния: фигура 242"/>
              <p:cNvSpPr/>
              <p:nvPr/>
            </p:nvSpPr>
            <p:spPr>
              <a:xfrm>
                <a:off x="11061360" y="5413320"/>
                <a:ext cx="225000" cy="699840"/>
              </a:xfrm>
              <a:custGeom>
                <a:avLst/>
                <a:gdLst>
                  <a:gd name="textAreaLeft" fmla="*/ 0 w 225000"/>
                  <a:gd name="textAreaRight" fmla="*/ 231120 w 225000"/>
                  <a:gd name="textAreaTop" fmla="*/ 0 h 699840"/>
                  <a:gd name="textAreaBottom" fmla="*/ 708120 h 699840"/>
                </a:gdLst>
                <a:ahLst/>
                <a:cxnLst/>
                <a:rect l="textAreaLeft" t="textAreaTop" r="textAreaRight" b="textAreaBottom"/>
                <a:pathLst>
                  <a:path w="1590" h="2185">
                    <a:moveTo>
                      <a:pt x="0" y="2185"/>
                    </a:moveTo>
                    <a:lnTo>
                      <a:pt x="1590" y="2185"/>
                    </a:lnTo>
                    <a:lnTo>
                      <a:pt x="1590" y="0"/>
                    </a:lnTo>
                    <a:lnTo>
                      <a:pt x="0" y="0"/>
                    </a:lnTo>
                    <a:lnTo>
                      <a:pt x="0" y="2185"/>
                    </a:lnTo>
                    <a:close/>
                  </a:path>
                </a:pathLst>
              </a:custGeom>
              <a:solidFill>
                <a:srgbClr val="81D41A"/>
              </a:solidFill>
              <a:ln w="10800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  <a:ea typeface="Microsoft YaHei"/>
                </a:endParaRPr>
              </a:p>
            </p:txBody>
          </p:sp>
          <p:sp>
            <p:nvSpPr>
              <p:cNvPr id="244" name="Прямая соединительная линия 243"/>
              <p:cNvSpPr/>
              <p:nvPr/>
            </p:nvSpPr>
            <p:spPr>
              <a:xfrm>
                <a:off x="11176200" y="5588280"/>
                <a:ext cx="720" cy="353520"/>
              </a:xfrm>
              <a:prstGeom prst="line">
                <a:avLst/>
              </a:prstGeom>
              <a:ln w="10800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  <a:ea typeface="Microsoft YaHei"/>
                </a:endParaRPr>
              </a:p>
            </p:txBody>
          </p:sp>
          <p:sp>
            <p:nvSpPr>
              <p:cNvPr id="245" name="Прямая соединительная линия 244"/>
              <p:cNvSpPr/>
              <p:nvPr/>
            </p:nvSpPr>
            <p:spPr>
              <a:xfrm>
                <a:off x="11119320" y="5766840"/>
                <a:ext cx="114840" cy="360"/>
              </a:xfrm>
              <a:prstGeom prst="line">
                <a:avLst/>
              </a:prstGeom>
              <a:ln w="10800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5000" rIns="90000" bIns="-450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  <a:ea typeface="Microsoft YaHei"/>
                </a:endParaRPr>
              </a:p>
            </p:txBody>
          </p:sp>
        </p:grpSp>
        <p:sp>
          <p:nvSpPr>
            <p:cNvPr id="246" name="Полилиния: фигура 245"/>
            <p:cNvSpPr/>
            <p:nvPr/>
          </p:nvSpPr>
          <p:spPr>
            <a:xfrm>
              <a:off x="10487880" y="2880000"/>
              <a:ext cx="1568520" cy="3233160"/>
            </a:xfrm>
            <a:custGeom>
              <a:avLst/>
              <a:gdLst>
                <a:gd name="textAreaLeft" fmla="*/ 0 w 1568520"/>
                <a:gd name="textAreaRight" fmla="*/ 1575000 w 1568520"/>
                <a:gd name="textAreaTop" fmla="*/ 0 h 3233160"/>
                <a:gd name="textAreaBottom" fmla="*/ 3241440 h 3233160"/>
              </a:gdLst>
              <a:ahLst/>
              <a:cxnLst/>
              <a:rect l="textAreaLeft" t="textAreaTop" r="textAreaRight" b="textAreaBottom"/>
              <a:pathLst>
                <a:path w="9500" h="10000">
                  <a:moveTo>
                    <a:pt x="690" y="10000"/>
                  </a:moveTo>
                  <a:lnTo>
                    <a:pt x="8807" y="10000"/>
                  </a:lnTo>
                  <a:cubicBezTo>
                    <a:pt x="9190" y="10000"/>
                    <a:pt x="9500" y="9510"/>
                    <a:pt x="9500" y="8910"/>
                  </a:cubicBezTo>
                  <a:lnTo>
                    <a:pt x="9500" y="1090"/>
                  </a:lnTo>
                  <a:cubicBezTo>
                    <a:pt x="9500" y="490"/>
                    <a:pt x="9190" y="0"/>
                    <a:pt x="8807" y="0"/>
                  </a:cubicBezTo>
                  <a:lnTo>
                    <a:pt x="690" y="0"/>
                  </a:lnTo>
                  <a:cubicBezTo>
                    <a:pt x="307" y="0"/>
                    <a:pt x="0" y="490"/>
                    <a:pt x="0" y="1090"/>
                  </a:cubicBezTo>
                  <a:lnTo>
                    <a:pt x="0" y="8910"/>
                  </a:lnTo>
                  <a:cubicBezTo>
                    <a:pt x="0" y="9510"/>
                    <a:pt x="307" y="10000"/>
                    <a:pt x="690" y="10000"/>
                  </a:cubicBezTo>
                  <a:close/>
                </a:path>
              </a:pathLst>
            </a:custGeom>
            <a:solidFill>
              <a:srgbClr val="AFD095"/>
            </a:solidFill>
            <a:ln w="10800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400" b="1" u="none" strike="noStrike">
                  <a:solidFill>
                    <a:srgbClr val="000000"/>
                  </a:solidFill>
                  <a:effectLst/>
                  <a:uFillTx/>
                  <a:latin typeface="Times New Roman"/>
                  <a:ea typeface="Microsoft YaHei"/>
                </a:rPr>
                <a:t>Ведение  предпринимательской деятельности,     </a:t>
              </a:r>
              <a:r>
                <a:rPr lang="ru-RU" sz="1400" b="0" u="none" strike="noStrike">
                  <a:solidFill>
                    <a:srgbClr val="000000"/>
                  </a:solidFill>
                  <a:effectLst/>
                  <a:uFillTx/>
                  <a:latin typeface="Times New Roman"/>
                  <a:ea typeface="Microsoft YaHei"/>
                </a:rPr>
                <a:t>в течении срока действия СК и не менее 12 мес после окончания СК</a:t>
              </a:r>
              <a:endPara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47" name="task-none 3"/>
          <p:cNvGrpSpPr/>
          <p:nvPr/>
        </p:nvGrpSpPr>
        <p:grpSpPr>
          <a:xfrm>
            <a:off x="4500000" y="2882520"/>
            <a:ext cx="1256400" cy="3233880"/>
            <a:chOff x="4500000" y="2882520"/>
            <a:chExt cx="1256400" cy="3233880"/>
          </a:xfrm>
        </p:grpSpPr>
        <p:grpSp>
          <p:nvGrpSpPr>
            <p:cNvPr id="248" name="Группа 247"/>
            <p:cNvGrpSpPr/>
            <p:nvPr/>
          </p:nvGrpSpPr>
          <p:grpSpPr>
            <a:xfrm>
              <a:off x="5025240" y="5416560"/>
              <a:ext cx="205920" cy="699840"/>
              <a:chOff x="5025240" y="5416560"/>
              <a:chExt cx="205920" cy="699840"/>
            </a:xfrm>
          </p:grpSpPr>
          <p:sp>
            <p:nvSpPr>
              <p:cNvPr id="249" name="Полилиния: фигура 248"/>
              <p:cNvSpPr/>
              <p:nvPr/>
            </p:nvSpPr>
            <p:spPr>
              <a:xfrm>
                <a:off x="5025240" y="5416560"/>
                <a:ext cx="205920" cy="699840"/>
              </a:xfrm>
              <a:custGeom>
                <a:avLst/>
                <a:gdLst>
                  <a:gd name="textAreaLeft" fmla="*/ 0 w 205920"/>
                  <a:gd name="textAreaRight" fmla="*/ 211680 w 205920"/>
                  <a:gd name="textAreaTop" fmla="*/ 0 h 699840"/>
                  <a:gd name="textAreaBottom" fmla="*/ 708120 h 699840"/>
                </a:gdLst>
                <a:ahLst/>
                <a:cxnLst/>
                <a:rect l="textAreaLeft" t="textAreaTop" r="textAreaRight" b="textAreaBottom"/>
                <a:pathLst>
                  <a:path w="1590" h="2185">
                    <a:moveTo>
                      <a:pt x="0" y="2185"/>
                    </a:moveTo>
                    <a:lnTo>
                      <a:pt x="1590" y="2185"/>
                    </a:lnTo>
                    <a:lnTo>
                      <a:pt x="1590" y="0"/>
                    </a:lnTo>
                    <a:lnTo>
                      <a:pt x="0" y="0"/>
                    </a:lnTo>
                    <a:lnTo>
                      <a:pt x="0" y="2185"/>
                    </a:lnTo>
                    <a:close/>
                  </a:path>
                </a:pathLst>
              </a:custGeom>
              <a:solidFill>
                <a:srgbClr val="81D41A"/>
              </a:solidFill>
              <a:ln w="10800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  <a:ea typeface="Microsoft YaHei"/>
                </a:endParaRPr>
              </a:p>
            </p:txBody>
          </p:sp>
          <p:sp>
            <p:nvSpPr>
              <p:cNvPr id="250" name="Прямая соединительная линия 249"/>
              <p:cNvSpPr/>
              <p:nvPr/>
            </p:nvSpPr>
            <p:spPr>
              <a:xfrm>
                <a:off x="5130360" y="5591520"/>
                <a:ext cx="360" cy="353520"/>
              </a:xfrm>
              <a:prstGeom prst="line">
                <a:avLst/>
              </a:prstGeom>
              <a:ln w="10800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  <a:ea typeface="Microsoft YaHei"/>
                </a:endParaRPr>
              </a:p>
            </p:txBody>
          </p:sp>
          <p:sp>
            <p:nvSpPr>
              <p:cNvPr id="251" name="Прямая соединительная линия 250"/>
              <p:cNvSpPr/>
              <p:nvPr/>
            </p:nvSpPr>
            <p:spPr>
              <a:xfrm>
                <a:off x="5078160" y="5770080"/>
                <a:ext cx="105120" cy="360"/>
              </a:xfrm>
              <a:prstGeom prst="line">
                <a:avLst/>
              </a:prstGeom>
              <a:ln w="10800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5000" rIns="90000" bIns="-450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  <a:ea typeface="Microsoft YaHei"/>
                </a:endParaRPr>
              </a:p>
            </p:txBody>
          </p:sp>
        </p:grpSp>
        <p:sp>
          <p:nvSpPr>
            <p:cNvPr id="252" name="Полилиния: фигура 251"/>
            <p:cNvSpPr/>
            <p:nvPr/>
          </p:nvSpPr>
          <p:spPr>
            <a:xfrm>
              <a:off x="4500000" y="2882520"/>
              <a:ext cx="1256400" cy="3233880"/>
            </a:xfrm>
            <a:custGeom>
              <a:avLst/>
              <a:gdLst>
                <a:gd name="textAreaLeft" fmla="*/ 0 w 1256400"/>
                <a:gd name="textAreaRight" fmla="*/ 1262160 w 1256400"/>
                <a:gd name="textAreaTop" fmla="*/ 0 h 3233880"/>
                <a:gd name="textAreaBottom" fmla="*/ 3242160 h 3233880"/>
              </a:gdLst>
              <a:ahLst/>
              <a:cxnLst/>
              <a:rect l="textAreaLeft" t="textAreaTop" r="textAreaRight" b="textAreaBottom"/>
              <a:pathLst>
                <a:path w="9500" h="10000">
                  <a:moveTo>
                    <a:pt x="690" y="10000"/>
                  </a:moveTo>
                  <a:lnTo>
                    <a:pt x="8807" y="10000"/>
                  </a:lnTo>
                  <a:cubicBezTo>
                    <a:pt x="9190" y="10000"/>
                    <a:pt x="9500" y="9510"/>
                    <a:pt x="9500" y="8910"/>
                  </a:cubicBezTo>
                  <a:lnTo>
                    <a:pt x="9500" y="1090"/>
                  </a:lnTo>
                  <a:cubicBezTo>
                    <a:pt x="9500" y="490"/>
                    <a:pt x="9190" y="0"/>
                    <a:pt x="8807" y="0"/>
                  </a:cubicBezTo>
                  <a:lnTo>
                    <a:pt x="690" y="0"/>
                  </a:lnTo>
                  <a:cubicBezTo>
                    <a:pt x="307" y="0"/>
                    <a:pt x="0" y="490"/>
                    <a:pt x="0" y="1090"/>
                  </a:cubicBezTo>
                  <a:lnTo>
                    <a:pt x="0" y="8910"/>
                  </a:lnTo>
                  <a:cubicBezTo>
                    <a:pt x="0" y="9510"/>
                    <a:pt x="307" y="10000"/>
                    <a:pt x="690" y="10000"/>
                  </a:cubicBezTo>
                  <a:close/>
                </a:path>
              </a:pathLst>
            </a:custGeom>
            <a:solidFill>
              <a:srgbClr val="AFD095"/>
            </a:solidFill>
            <a:ln w="10800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1400" b="1" u="none" strike="noStrike">
                  <a:solidFill>
                    <a:srgbClr val="000000"/>
                  </a:solidFill>
                  <a:effectLst/>
                  <a:uFillTx/>
                  <a:latin typeface="Times New Roman"/>
                  <a:ea typeface="Microsoft YaHei"/>
                </a:rPr>
                <a:t>Явка на Комиссию </a:t>
              </a:r>
              <a:r>
                <a:rPr lang="ru-RU" sz="1400" b="0" i="1" u="none" strike="noStrike">
                  <a:solidFill>
                    <a:srgbClr val="000000"/>
                  </a:solidFill>
                  <a:effectLst/>
                  <a:uFillTx/>
                  <a:latin typeface="Times New Roman"/>
                  <a:ea typeface="Microsoft YaHei"/>
                </a:rPr>
                <a:t>(защита бизнес-плана, сметы расходов, ответы на вопросы членов Комиссии, разработка ПСА, подписание ПСА и СК)</a:t>
              </a:r>
              <a:endPara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53" name="Стрелка: вниз 252"/>
          <p:cNvSpPr/>
          <p:nvPr/>
        </p:nvSpPr>
        <p:spPr>
          <a:xfrm>
            <a:off x="360000" y="1444320"/>
            <a:ext cx="532080" cy="125208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8E86AE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grpSp>
        <p:nvGrpSpPr>
          <p:cNvPr id="254" name="task-none 8"/>
          <p:cNvGrpSpPr/>
          <p:nvPr/>
        </p:nvGrpSpPr>
        <p:grpSpPr>
          <a:xfrm>
            <a:off x="5940000" y="2880000"/>
            <a:ext cx="1390680" cy="3416400"/>
            <a:chOff x="5940000" y="2880000"/>
            <a:chExt cx="1390680" cy="3416400"/>
          </a:xfrm>
        </p:grpSpPr>
        <p:grpSp>
          <p:nvGrpSpPr>
            <p:cNvPr id="255" name="Группа 254"/>
            <p:cNvGrpSpPr/>
            <p:nvPr/>
          </p:nvGrpSpPr>
          <p:grpSpPr>
            <a:xfrm>
              <a:off x="6521760" y="5382360"/>
              <a:ext cx="227520" cy="690480"/>
              <a:chOff x="6521760" y="5382360"/>
              <a:chExt cx="227520" cy="690480"/>
            </a:xfrm>
          </p:grpSpPr>
          <p:sp>
            <p:nvSpPr>
              <p:cNvPr id="256" name="Полилиния: фигура 255"/>
              <p:cNvSpPr/>
              <p:nvPr/>
            </p:nvSpPr>
            <p:spPr>
              <a:xfrm>
                <a:off x="6521760" y="5382360"/>
                <a:ext cx="227520" cy="690480"/>
              </a:xfrm>
              <a:custGeom>
                <a:avLst/>
                <a:gdLst>
                  <a:gd name="textAreaLeft" fmla="*/ 0 w 227520"/>
                  <a:gd name="textAreaRight" fmla="*/ 233640 w 227520"/>
                  <a:gd name="textAreaTop" fmla="*/ 0 h 690480"/>
                  <a:gd name="textAreaBottom" fmla="*/ 698760 h 690480"/>
                </a:gdLst>
                <a:ahLst/>
                <a:cxnLst/>
                <a:rect l="textAreaLeft" t="textAreaTop" r="textAreaRight" b="textAreaBottom"/>
                <a:pathLst>
                  <a:path w="1590" h="2185">
                    <a:moveTo>
                      <a:pt x="0" y="2185"/>
                    </a:moveTo>
                    <a:lnTo>
                      <a:pt x="1590" y="2185"/>
                    </a:lnTo>
                    <a:lnTo>
                      <a:pt x="1590" y="0"/>
                    </a:lnTo>
                    <a:lnTo>
                      <a:pt x="0" y="0"/>
                    </a:lnTo>
                    <a:lnTo>
                      <a:pt x="0" y="2185"/>
                    </a:lnTo>
                    <a:close/>
                  </a:path>
                </a:pathLst>
              </a:custGeom>
              <a:solidFill>
                <a:srgbClr val="81D41A"/>
              </a:solidFill>
              <a:ln w="10800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  <a:ea typeface="Microsoft YaHei"/>
                </a:endParaRPr>
              </a:p>
            </p:txBody>
          </p:sp>
          <p:sp>
            <p:nvSpPr>
              <p:cNvPr id="257" name="Прямая соединительная линия 256"/>
              <p:cNvSpPr/>
              <p:nvPr/>
            </p:nvSpPr>
            <p:spPr>
              <a:xfrm>
                <a:off x="6637680" y="5554800"/>
                <a:ext cx="360" cy="349200"/>
              </a:xfrm>
              <a:prstGeom prst="line">
                <a:avLst/>
              </a:prstGeom>
              <a:ln w="10800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  <a:ea typeface="Microsoft YaHei"/>
                </a:endParaRPr>
              </a:p>
            </p:txBody>
          </p:sp>
          <p:sp>
            <p:nvSpPr>
              <p:cNvPr id="258" name="Прямая соединительная линия 257"/>
              <p:cNvSpPr/>
              <p:nvPr/>
            </p:nvSpPr>
            <p:spPr>
              <a:xfrm>
                <a:off x="6580080" y="5730840"/>
                <a:ext cx="116280" cy="720"/>
              </a:xfrm>
              <a:prstGeom prst="line">
                <a:avLst/>
              </a:prstGeom>
              <a:ln w="10800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5000" rIns="90000" bIns="-450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  <a:ea typeface="Microsoft YaHei"/>
                </a:endParaRPr>
              </a:p>
            </p:txBody>
          </p:sp>
        </p:grpSp>
        <p:sp>
          <p:nvSpPr>
            <p:cNvPr id="259" name="Полилиния: фигура 258"/>
            <p:cNvSpPr/>
            <p:nvPr/>
          </p:nvSpPr>
          <p:spPr>
            <a:xfrm>
              <a:off x="5940000" y="2880000"/>
              <a:ext cx="1390680" cy="3192840"/>
            </a:xfrm>
            <a:custGeom>
              <a:avLst/>
              <a:gdLst>
                <a:gd name="textAreaLeft" fmla="*/ 0 w 1390680"/>
                <a:gd name="textAreaRight" fmla="*/ 1396440 w 1390680"/>
                <a:gd name="textAreaTop" fmla="*/ 0 h 3192840"/>
                <a:gd name="textAreaBottom" fmla="*/ 3201120 h 3192840"/>
              </a:gdLst>
              <a:ahLst/>
              <a:cxnLst/>
              <a:rect l="textAreaLeft" t="textAreaTop" r="textAreaRight" b="textAreaBottom"/>
              <a:pathLst>
                <a:path w="9500" h="10000">
                  <a:moveTo>
                    <a:pt x="690" y="10000"/>
                  </a:moveTo>
                  <a:lnTo>
                    <a:pt x="8807" y="10000"/>
                  </a:lnTo>
                  <a:cubicBezTo>
                    <a:pt x="9190" y="10000"/>
                    <a:pt x="9500" y="9510"/>
                    <a:pt x="9500" y="8910"/>
                  </a:cubicBezTo>
                  <a:lnTo>
                    <a:pt x="9500" y="1090"/>
                  </a:lnTo>
                  <a:cubicBezTo>
                    <a:pt x="9500" y="490"/>
                    <a:pt x="9190" y="0"/>
                    <a:pt x="8807" y="0"/>
                  </a:cubicBezTo>
                  <a:lnTo>
                    <a:pt x="690" y="0"/>
                  </a:lnTo>
                  <a:cubicBezTo>
                    <a:pt x="307" y="0"/>
                    <a:pt x="0" y="490"/>
                    <a:pt x="0" y="1090"/>
                  </a:cubicBezTo>
                  <a:lnTo>
                    <a:pt x="0" y="8910"/>
                  </a:lnTo>
                  <a:cubicBezTo>
                    <a:pt x="0" y="9510"/>
                    <a:pt x="307" y="10000"/>
                    <a:pt x="690" y="10000"/>
                  </a:cubicBezTo>
                  <a:close/>
                </a:path>
              </a:pathLst>
            </a:custGeom>
            <a:solidFill>
              <a:srgbClr val="AFD095"/>
            </a:solidFill>
            <a:ln w="10800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400" b="1" u="none" strike="noStrike">
                  <a:solidFill>
                    <a:srgbClr val="000000"/>
                  </a:solidFill>
                  <a:effectLst/>
                  <a:uFillTx/>
                  <a:latin typeface="Times New Roman"/>
                  <a:ea typeface="DejaVu Sans"/>
                </a:rPr>
                <a:t>Регистрация в качестве ИП или самозанятого</a:t>
              </a:r>
              <a:r>
                <a:rPr lang="ru-RU" sz="1400" b="0" i="1" u="none" strike="noStrike">
                  <a:solidFill>
                    <a:srgbClr val="000000"/>
                  </a:solidFill>
                  <a:effectLst/>
                  <a:uFillTx/>
                  <a:latin typeface="Times New Roman"/>
                  <a:ea typeface="DejaVu Sans"/>
                </a:rPr>
                <a:t> (если нет статуса до заключения СК)</a:t>
              </a:r>
              <a:endPara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1400" b="0" i="1" u="none" strike="noStrike">
                  <a:solidFill>
                    <a:srgbClr val="000000"/>
                  </a:solidFill>
                  <a:effectLst/>
                  <a:uFillTx/>
                  <a:latin typeface="Times New Roman"/>
                  <a:ea typeface="DejaVu Sans"/>
                </a:rPr>
                <a:t> </a:t>
              </a:r>
              <a:endPara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0" name="Прямоугольник 259"/>
            <p:cNvSpPr/>
            <p:nvPr/>
          </p:nvSpPr>
          <p:spPr>
            <a:xfrm>
              <a:off x="6040080" y="3204720"/>
              <a:ext cx="1190880" cy="3091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endParaRPr>
            </a:p>
          </p:txBody>
        </p:sp>
      </p:grpSp>
      <p:sp>
        <p:nvSpPr>
          <p:cNvPr id="261" name="Стрелка: вниз 260"/>
          <p:cNvSpPr/>
          <p:nvPr/>
        </p:nvSpPr>
        <p:spPr>
          <a:xfrm>
            <a:off x="10986120" y="1432440"/>
            <a:ext cx="532080" cy="144576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8E86AE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262" name="Стрелка: вниз 261"/>
          <p:cNvSpPr/>
          <p:nvPr/>
        </p:nvSpPr>
        <p:spPr>
          <a:xfrm>
            <a:off x="6300000" y="1440000"/>
            <a:ext cx="532080" cy="1438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8E86AE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263" name="Стрелка: вниз 262"/>
          <p:cNvSpPr/>
          <p:nvPr/>
        </p:nvSpPr>
        <p:spPr>
          <a:xfrm>
            <a:off x="1807920" y="1440000"/>
            <a:ext cx="532080" cy="144216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8E86AE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grpSp>
        <p:nvGrpSpPr>
          <p:cNvPr id="264" name="task-none 9"/>
          <p:cNvGrpSpPr/>
          <p:nvPr/>
        </p:nvGrpSpPr>
        <p:grpSpPr>
          <a:xfrm>
            <a:off x="3060000" y="2883960"/>
            <a:ext cx="1254960" cy="3232440"/>
            <a:chOff x="3060000" y="2883960"/>
            <a:chExt cx="1254960" cy="3232440"/>
          </a:xfrm>
        </p:grpSpPr>
        <p:grpSp>
          <p:nvGrpSpPr>
            <p:cNvPr id="265" name="Группа 264"/>
            <p:cNvGrpSpPr/>
            <p:nvPr/>
          </p:nvGrpSpPr>
          <p:grpSpPr>
            <a:xfrm>
              <a:off x="3584880" y="5416920"/>
              <a:ext cx="205560" cy="699480"/>
              <a:chOff x="3584880" y="5416920"/>
              <a:chExt cx="205560" cy="699480"/>
            </a:xfrm>
          </p:grpSpPr>
          <p:sp>
            <p:nvSpPr>
              <p:cNvPr id="266" name="Полилиния: фигура 265"/>
              <p:cNvSpPr/>
              <p:nvPr/>
            </p:nvSpPr>
            <p:spPr>
              <a:xfrm>
                <a:off x="3584880" y="5416920"/>
                <a:ext cx="205560" cy="699480"/>
              </a:xfrm>
              <a:custGeom>
                <a:avLst/>
                <a:gdLst>
                  <a:gd name="textAreaLeft" fmla="*/ 0 w 205560"/>
                  <a:gd name="textAreaRight" fmla="*/ 211680 w 205560"/>
                  <a:gd name="textAreaTop" fmla="*/ 0 h 699480"/>
                  <a:gd name="textAreaBottom" fmla="*/ 707760 h 699480"/>
                </a:gdLst>
                <a:ahLst/>
                <a:cxnLst/>
                <a:rect l="textAreaLeft" t="textAreaTop" r="textAreaRight" b="textAreaBottom"/>
                <a:pathLst>
                  <a:path w="1590" h="2185">
                    <a:moveTo>
                      <a:pt x="0" y="2185"/>
                    </a:moveTo>
                    <a:lnTo>
                      <a:pt x="1590" y="2185"/>
                    </a:lnTo>
                    <a:lnTo>
                      <a:pt x="1590" y="0"/>
                    </a:lnTo>
                    <a:lnTo>
                      <a:pt x="0" y="0"/>
                    </a:lnTo>
                    <a:lnTo>
                      <a:pt x="0" y="2185"/>
                    </a:lnTo>
                    <a:close/>
                  </a:path>
                </a:pathLst>
              </a:custGeom>
              <a:solidFill>
                <a:srgbClr val="81D41A"/>
              </a:solidFill>
              <a:ln w="10800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  <a:ea typeface="Microsoft YaHei"/>
                </a:endParaRPr>
              </a:p>
            </p:txBody>
          </p:sp>
          <p:sp>
            <p:nvSpPr>
              <p:cNvPr id="267" name="Прямая соединительная линия 266"/>
              <p:cNvSpPr/>
              <p:nvPr/>
            </p:nvSpPr>
            <p:spPr>
              <a:xfrm>
                <a:off x="3690000" y="5591880"/>
                <a:ext cx="360" cy="353160"/>
              </a:xfrm>
              <a:prstGeom prst="line">
                <a:avLst/>
              </a:prstGeom>
              <a:ln w="10800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  <a:ea typeface="Microsoft YaHei"/>
                </a:endParaRPr>
              </a:p>
            </p:txBody>
          </p:sp>
          <p:sp>
            <p:nvSpPr>
              <p:cNvPr id="268" name="Прямая соединительная линия 267"/>
              <p:cNvSpPr/>
              <p:nvPr/>
            </p:nvSpPr>
            <p:spPr>
              <a:xfrm>
                <a:off x="3637800" y="5770080"/>
                <a:ext cx="105120" cy="360"/>
              </a:xfrm>
              <a:prstGeom prst="line">
                <a:avLst/>
              </a:prstGeom>
              <a:ln w="10800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5000" rIns="90000" bIns="-450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  <a:ea typeface="Microsoft YaHei"/>
                </a:endParaRPr>
              </a:p>
            </p:txBody>
          </p:sp>
        </p:grpSp>
        <p:sp>
          <p:nvSpPr>
            <p:cNvPr id="269" name="Полилиния: фигура 268"/>
            <p:cNvSpPr/>
            <p:nvPr/>
          </p:nvSpPr>
          <p:spPr>
            <a:xfrm>
              <a:off x="3060000" y="2883960"/>
              <a:ext cx="1254960" cy="3232440"/>
            </a:xfrm>
            <a:custGeom>
              <a:avLst/>
              <a:gdLst>
                <a:gd name="textAreaLeft" fmla="*/ 0 w 1254960"/>
                <a:gd name="textAreaRight" fmla="*/ 1261080 w 1254960"/>
                <a:gd name="textAreaTop" fmla="*/ 0 h 3232440"/>
                <a:gd name="textAreaBottom" fmla="*/ 3240720 h 3232440"/>
              </a:gdLst>
              <a:ahLst/>
              <a:cxnLst/>
              <a:rect l="textAreaLeft" t="textAreaTop" r="textAreaRight" b="textAreaBottom"/>
              <a:pathLst>
                <a:path w="9500" h="10000">
                  <a:moveTo>
                    <a:pt x="690" y="10000"/>
                  </a:moveTo>
                  <a:lnTo>
                    <a:pt x="8807" y="10000"/>
                  </a:lnTo>
                  <a:cubicBezTo>
                    <a:pt x="9190" y="10000"/>
                    <a:pt x="9500" y="9510"/>
                    <a:pt x="9500" y="8910"/>
                  </a:cubicBezTo>
                  <a:lnTo>
                    <a:pt x="9500" y="1090"/>
                  </a:lnTo>
                  <a:cubicBezTo>
                    <a:pt x="9500" y="490"/>
                    <a:pt x="9190" y="0"/>
                    <a:pt x="8807" y="0"/>
                  </a:cubicBezTo>
                  <a:lnTo>
                    <a:pt x="690" y="0"/>
                  </a:lnTo>
                  <a:cubicBezTo>
                    <a:pt x="307" y="0"/>
                    <a:pt x="0" y="490"/>
                    <a:pt x="0" y="1090"/>
                  </a:cubicBezTo>
                  <a:lnTo>
                    <a:pt x="0" y="8910"/>
                  </a:lnTo>
                  <a:cubicBezTo>
                    <a:pt x="0" y="9510"/>
                    <a:pt x="307" y="10000"/>
                    <a:pt x="690" y="10000"/>
                  </a:cubicBezTo>
                  <a:close/>
                </a:path>
              </a:pathLst>
            </a:custGeom>
            <a:solidFill>
              <a:srgbClr val="AFD095"/>
            </a:solidFill>
            <a:ln w="10800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400" b="1" u="none" strike="noStrike">
                  <a:solidFill>
                    <a:srgbClr val="000000"/>
                  </a:solidFill>
                  <a:effectLst/>
                  <a:uFillTx/>
                  <a:latin typeface="Times New Roman"/>
                  <a:ea typeface="Microsoft YaHei"/>
                </a:rPr>
                <a:t>Разработка бизнес-плана </a:t>
              </a:r>
              <a:r>
                <a:rPr lang="ru-RU" sz="1400" b="0" i="1" u="none" strike="noStrike">
                  <a:solidFill>
                    <a:srgbClr val="000000"/>
                  </a:solidFill>
                  <a:effectLst/>
                  <a:uFillTx/>
                  <a:latin typeface="Times New Roman"/>
                  <a:ea typeface="Microsoft YaHei"/>
                </a:rPr>
                <a:t>(доработка при необходимости)</a:t>
              </a:r>
              <a:endPara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70" name="task-none 10"/>
          <p:cNvGrpSpPr/>
          <p:nvPr/>
        </p:nvGrpSpPr>
        <p:grpSpPr>
          <a:xfrm>
            <a:off x="1440000" y="2883960"/>
            <a:ext cx="1436400" cy="3232440"/>
            <a:chOff x="1440000" y="2883960"/>
            <a:chExt cx="1436400" cy="3232440"/>
          </a:xfrm>
        </p:grpSpPr>
        <p:grpSp>
          <p:nvGrpSpPr>
            <p:cNvPr id="271" name="Группа 270"/>
            <p:cNvGrpSpPr/>
            <p:nvPr/>
          </p:nvGrpSpPr>
          <p:grpSpPr>
            <a:xfrm>
              <a:off x="2040120" y="5416920"/>
              <a:ext cx="236160" cy="699480"/>
              <a:chOff x="2040120" y="5416920"/>
              <a:chExt cx="236160" cy="699480"/>
            </a:xfrm>
          </p:grpSpPr>
          <p:sp>
            <p:nvSpPr>
              <p:cNvPr id="272" name="Полилиния: фигура 271"/>
              <p:cNvSpPr/>
              <p:nvPr/>
            </p:nvSpPr>
            <p:spPr>
              <a:xfrm>
                <a:off x="2040120" y="5416920"/>
                <a:ext cx="236160" cy="699480"/>
              </a:xfrm>
              <a:custGeom>
                <a:avLst/>
                <a:gdLst>
                  <a:gd name="textAreaLeft" fmla="*/ 0 w 236160"/>
                  <a:gd name="textAreaRight" fmla="*/ 242640 w 236160"/>
                  <a:gd name="textAreaTop" fmla="*/ 0 h 699480"/>
                  <a:gd name="textAreaBottom" fmla="*/ 707760 h 699480"/>
                </a:gdLst>
                <a:ahLst/>
                <a:cxnLst/>
                <a:rect l="textAreaLeft" t="textAreaTop" r="textAreaRight" b="textAreaBottom"/>
                <a:pathLst>
                  <a:path w="1590" h="2185">
                    <a:moveTo>
                      <a:pt x="0" y="2185"/>
                    </a:moveTo>
                    <a:lnTo>
                      <a:pt x="1590" y="2185"/>
                    </a:lnTo>
                    <a:lnTo>
                      <a:pt x="1590" y="0"/>
                    </a:lnTo>
                    <a:lnTo>
                      <a:pt x="0" y="0"/>
                    </a:lnTo>
                    <a:lnTo>
                      <a:pt x="0" y="2185"/>
                    </a:lnTo>
                    <a:close/>
                  </a:path>
                </a:pathLst>
              </a:custGeom>
              <a:solidFill>
                <a:srgbClr val="81D41A"/>
              </a:solidFill>
              <a:ln w="10800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  <a:ea typeface="Microsoft YaHei"/>
                </a:endParaRPr>
              </a:p>
            </p:txBody>
          </p:sp>
          <p:sp>
            <p:nvSpPr>
              <p:cNvPr id="273" name="Прямая соединительная линия 272"/>
              <p:cNvSpPr/>
              <p:nvPr/>
            </p:nvSpPr>
            <p:spPr>
              <a:xfrm>
                <a:off x="2160360" y="5591880"/>
                <a:ext cx="360" cy="353160"/>
              </a:xfrm>
              <a:prstGeom prst="line">
                <a:avLst/>
              </a:prstGeom>
              <a:ln w="10800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  <a:ea typeface="Microsoft YaHei"/>
                </a:endParaRPr>
              </a:p>
            </p:txBody>
          </p:sp>
          <p:sp>
            <p:nvSpPr>
              <p:cNvPr id="274" name="Прямая соединительная линия 273"/>
              <p:cNvSpPr/>
              <p:nvPr/>
            </p:nvSpPr>
            <p:spPr>
              <a:xfrm>
                <a:off x="2100960" y="5770080"/>
                <a:ext cx="120240" cy="360"/>
              </a:xfrm>
              <a:prstGeom prst="line">
                <a:avLst/>
              </a:prstGeom>
              <a:ln w="10800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5000" rIns="90000" bIns="-450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  <a:ea typeface="Microsoft YaHei"/>
                </a:endParaRPr>
              </a:p>
            </p:txBody>
          </p:sp>
        </p:grpSp>
        <p:sp>
          <p:nvSpPr>
            <p:cNvPr id="275" name="Полилиния: фигура 274"/>
            <p:cNvSpPr/>
            <p:nvPr/>
          </p:nvSpPr>
          <p:spPr>
            <a:xfrm>
              <a:off x="1440000" y="2883960"/>
              <a:ext cx="1436400" cy="3232440"/>
            </a:xfrm>
            <a:custGeom>
              <a:avLst/>
              <a:gdLst>
                <a:gd name="textAreaLeft" fmla="*/ 0 w 1436400"/>
                <a:gd name="textAreaRight" fmla="*/ 1442880 w 1436400"/>
                <a:gd name="textAreaTop" fmla="*/ 0 h 3232440"/>
                <a:gd name="textAreaBottom" fmla="*/ 3240720 h 3232440"/>
              </a:gdLst>
              <a:ahLst/>
              <a:cxnLst/>
              <a:rect l="textAreaLeft" t="textAreaTop" r="textAreaRight" b="textAreaBottom"/>
              <a:pathLst>
                <a:path w="9500" h="10000">
                  <a:moveTo>
                    <a:pt x="690" y="10000"/>
                  </a:moveTo>
                  <a:lnTo>
                    <a:pt x="8807" y="10000"/>
                  </a:lnTo>
                  <a:cubicBezTo>
                    <a:pt x="9190" y="10000"/>
                    <a:pt x="9500" y="9510"/>
                    <a:pt x="9500" y="8910"/>
                  </a:cubicBezTo>
                  <a:lnTo>
                    <a:pt x="9500" y="1090"/>
                  </a:lnTo>
                  <a:cubicBezTo>
                    <a:pt x="9500" y="490"/>
                    <a:pt x="9190" y="0"/>
                    <a:pt x="8807" y="0"/>
                  </a:cubicBezTo>
                  <a:lnTo>
                    <a:pt x="690" y="0"/>
                  </a:lnTo>
                  <a:cubicBezTo>
                    <a:pt x="307" y="0"/>
                    <a:pt x="0" y="490"/>
                    <a:pt x="0" y="1090"/>
                  </a:cubicBezTo>
                  <a:lnTo>
                    <a:pt x="0" y="8910"/>
                  </a:lnTo>
                  <a:cubicBezTo>
                    <a:pt x="0" y="9510"/>
                    <a:pt x="307" y="10000"/>
                    <a:pt x="690" y="10000"/>
                  </a:cubicBezTo>
                  <a:close/>
                </a:path>
              </a:pathLst>
            </a:custGeom>
            <a:solidFill>
              <a:srgbClr val="AFD095"/>
            </a:solidFill>
            <a:ln w="10800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400" b="1" u="none" strike="noStrike">
                  <a:solidFill>
                    <a:srgbClr val="000000"/>
                  </a:solidFill>
                  <a:effectLst/>
                  <a:uFillTx/>
                  <a:latin typeface="Times New Roman"/>
                  <a:ea typeface="Microsoft YaHei"/>
                </a:rPr>
                <a:t>Прохождение тестирования </a:t>
              </a:r>
              <a:r>
                <a:rPr lang="ru-RU" sz="1400" b="0" i="1" u="none" strike="noStrike">
                  <a:solidFill>
                    <a:srgbClr val="000000"/>
                  </a:solidFill>
                  <a:effectLst/>
                  <a:uFillTx/>
                  <a:latin typeface="Times New Roman"/>
                  <a:ea typeface="Microsoft YaHei"/>
                </a:rPr>
                <a:t>(прохождение обучения в Центре «Мой бизнес» если не прошел тест)</a:t>
              </a:r>
              <a:endPara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76" name="task-none 11"/>
          <p:cNvGrpSpPr/>
          <p:nvPr/>
        </p:nvGrpSpPr>
        <p:grpSpPr>
          <a:xfrm>
            <a:off x="8820000" y="2846160"/>
            <a:ext cx="1497600" cy="3450240"/>
            <a:chOff x="8820000" y="2846160"/>
            <a:chExt cx="1497600" cy="3450240"/>
          </a:xfrm>
        </p:grpSpPr>
        <p:grpSp>
          <p:nvGrpSpPr>
            <p:cNvPr id="277" name="Группа 276"/>
            <p:cNvGrpSpPr/>
            <p:nvPr/>
          </p:nvGrpSpPr>
          <p:grpSpPr>
            <a:xfrm>
              <a:off x="9446400" y="5373000"/>
              <a:ext cx="245160" cy="697680"/>
              <a:chOff x="9446400" y="5373000"/>
              <a:chExt cx="245160" cy="697680"/>
            </a:xfrm>
          </p:grpSpPr>
          <p:sp>
            <p:nvSpPr>
              <p:cNvPr id="278" name="Полилиния: фигура 277"/>
              <p:cNvSpPr/>
              <p:nvPr/>
            </p:nvSpPr>
            <p:spPr>
              <a:xfrm>
                <a:off x="9446400" y="5373000"/>
                <a:ext cx="245160" cy="697680"/>
              </a:xfrm>
              <a:custGeom>
                <a:avLst/>
                <a:gdLst>
                  <a:gd name="textAreaLeft" fmla="*/ 0 w 245160"/>
                  <a:gd name="textAreaRight" fmla="*/ 251280 w 245160"/>
                  <a:gd name="textAreaTop" fmla="*/ 0 h 697680"/>
                  <a:gd name="textAreaBottom" fmla="*/ 705960 h 697680"/>
                </a:gdLst>
                <a:ahLst/>
                <a:cxnLst/>
                <a:rect l="textAreaLeft" t="textAreaTop" r="textAreaRight" b="textAreaBottom"/>
                <a:pathLst>
                  <a:path w="1590" h="2185">
                    <a:moveTo>
                      <a:pt x="0" y="2185"/>
                    </a:moveTo>
                    <a:lnTo>
                      <a:pt x="1590" y="2185"/>
                    </a:lnTo>
                    <a:lnTo>
                      <a:pt x="1590" y="0"/>
                    </a:lnTo>
                    <a:lnTo>
                      <a:pt x="0" y="0"/>
                    </a:lnTo>
                    <a:lnTo>
                      <a:pt x="0" y="2185"/>
                    </a:lnTo>
                    <a:close/>
                  </a:path>
                </a:pathLst>
              </a:custGeom>
              <a:solidFill>
                <a:srgbClr val="81D41A"/>
              </a:solidFill>
              <a:ln w="10800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  <a:ea typeface="Microsoft YaHei"/>
                </a:endParaRPr>
              </a:p>
            </p:txBody>
          </p:sp>
          <p:sp>
            <p:nvSpPr>
              <p:cNvPr id="279" name="Прямая соединительная линия 278"/>
              <p:cNvSpPr/>
              <p:nvPr/>
            </p:nvSpPr>
            <p:spPr>
              <a:xfrm>
                <a:off x="9570960" y="5547600"/>
                <a:ext cx="360" cy="352440"/>
              </a:xfrm>
              <a:prstGeom prst="line">
                <a:avLst/>
              </a:prstGeom>
              <a:ln w="10800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  <a:ea typeface="Microsoft YaHei"/>
                </a:endParaRPr>
              </a:p>
            </p:txBody>
          </p:sp>
          <p:sp>
            <p:nvSpPr>
              <p:cNvPr id="280" name="Прямая соединительная линия 279"/>
              <p:cNvSpPr/>
              <p:nvPr/>
            </p:nvSpPr>
            <p:spPr>
              <a:xfrm>
                <a:off x="9508680" y="5725440"/>
                <a:ext cx="125280" cy="360"/>
              </a:xfrm>
              <a:prstGeom prst="line">
                <a:avLst/>
              </a:prstGeom>
              <a:ln w="10800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5000" rIns="90000" bIns="-450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  <a:ea typeface="Microsoft YaHei"/>
                </a:endParaRPr>
              </a:p>
            </p:txBody>
          </p:sp>
        </p:grpSp>
        <p:sp>
          <p:nvSpPr>
            <p:cNvPr id="281" name="Полилиния: фигура 280"/>
            <p:cNvSpPr/>
            <p:nvPr/>
          </p:nvSpPr>
          <p:spPr>
            <a:xfrm>
              <a:off x="8820000" y="2846160"/>
              <a:ext cx="1497600" cy="3224520"/>
            </a:xfrm>
            <a:custGeom>
              <a:avLst/>
              <a:gdLst>
                <a:gd name="textAreaLeft" fmla="*/ 0 w 1497600"/>
                <a:gd name="textAreaRight" fmla="*/ 1503360 w 1497600"/>
                <a:gd name="textAreaTop" fmla="*/ 0 h 3224520"/>
                <a:gd name="textAreaBottom" fmla="*/ 3232800 h 3224520"/>
              </a:gdLst>
              <a:ahLst/>
              <a:cxnLst/>
              <a:rect l="textAreaLeft" t="textAreaTop" r="textAreaRight" b="textAreaBottom"/>
              <a:pathLst>
                <a:path w="9500" h="10000">
                  <a:moveTo>
                    <a:pt x="690" y="10000"/>
                  </a:moveTo>
                  <a:lnTo>
                    <a:pt x="8807" y="10000"/>
                  </a:lnTo>
                  <a:cubicBezTo>
                    <a:pt x="9190" y="10000"/>
                    <a:pt x="9500" y="9510"/>
                    <a:pt x="9500" y="8910"/>
                  </a:cubicBezTo>
                  <a:lnTo>
                    <a:pt x="9500" y="1090"/>
                  </a:lnTo>
                  <a:cubicBezTo>
                    <a:pt x="9500" y="490"/>
                    <a:pt x="9190" y="0"/>
                    <a:pt x="8807" y="0"/>
                  </a:cubicBezTo>
                  <a:lnTo>
                    <a:pt x="690" y="0"/>
                  </a:lnTo>
                  <a:cubicBezTo>
                    <a:pt x="307" y="0"/>
                    <a:pt x="0" y="490"/>
                    <a:pt x="0" y="1090"/>
                  </a:cubicBezTo>
                  <a:lnTo>
                    <a:pt x="0" y="8910"/>
                  </a:lnTo>
                  <a:cubicBezTo>
                    <a:pt x="0" y="9510"/>
                    <a:pt x="307" y="10000"/>
                    <a:pt x="690" y="10000"/>
                  </a:cubicBezTo>
                  <a:close/>
                </a:path>
              </a:pathLst>
            </a:custGeom>
            <a:solidFill>
              <a:srgbClr val="AFD095"/>
            </a:solidFill>
            <a:ln w="10800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400" b="1" u="none" strike="noStrike">
                  <a:solidFill>
                    <a:srgbClr val="000000"/>
                  </a:solidFill>
                  <a:effectLst/>
                  <a:uFillTx/>
                  <a:latin typeface="Times New Roman"/>
                  <a:ea typeface="DejaVu Sans"/>
                </a:rPr>
                <a:t>Исполнение мероприятий ПСА </a:t>
              </a:r>
              <a:endPara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1400" b="0" u="none" strike="noStrike">
                  <a:solidFill>
                    <a:srgbClr val="000000"/>
                  </a:solidFill>
                  <a:effectLst/>
                  <a:uFillTx/>
                  <a:latin typeface="Times New Roman"/>
                  <a:ea typeface="DejaVu Sans"/>
                </a:rPr>
                <a:t>(в том числе целевое расходование средств, полученных в рамках СК, предоставление отчетных документов)</a:t>
              </a:r>
              <a:endPara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1400" b="0" u="none" strike="noStrike">
                  <a:solidFill>
                    <a:srgbClr val="000000"/>
                  </a:solidFill>
                  <a:effectLst/>
                  <a:uFillTx/>
                  <a:latin typeface="Times New Roman"/>
                  <a:ea typeface="DejaVu Sans"/>
                </a:rPr>
                <a:t> </a:t>
              </a:r>
              <a:endPara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2" name="Прямоугольник 281"/>
            <p:cNvSpPr/>
            <p:nvPr/>
          </p:nvSpPr>
          <p:spPr>
            <a:xfrm>
              <a:off x="8927640" y="3174480"/>
              <a:ext cx="1282320" cy="3121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endParaRPr>
            </a:p>
          </p:txBody>
        </p:sp>
      </p:grpSp>
      <p:sp>
        <p:nvSpPr>
          <p:cNvPr id="283" name="Стрелка: вниз 282"/>
          <p:cNvSpPr/>
          <p:nvPr/>
        </p:nvSpPr>
        <p:spPr>
          <a:xfrm>
            <a:off x="4863600" y="1442520"/>
            <a:ext cx="532080" cy="143568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8E86AE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284" name="Стрелка: вниз 283"/>
          <p:cNvSpPr/>
          <p:nvPr/>
        </p:nvSpPr>
        <p:spPr>
          <a:xfrm>
            <a:off x="3420000" y="1441800"/>
            <a:ext cx="532080" cy="1436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8E86AE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285" name="Стрелка: вниз 284"/>
          <p:cNvSpPr/>
          <p:nvPr/>
        </p:nvSpPr>
        <p:spPr>
          <a:xfrm>
            <a:off x="9184320" y="1442520"/>
            <a:ext cx="532080" cy="140184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8E86AE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grpSp>
        <p:nvGrpSpPr>
          <p:cNvPr id="286" name="task-none 4"/>
          <p:cNvGrpSpPr/>
          <p:nvPr/>
        </p:nvGrpSpPr>
        <p:grpSpPr>
          <a:xfrm>
            <a:off x="7471440" y="2880000"/>
            <a:ext cx="1235880" cy="3416400"/>
            <a:chOff x="7471440" y="2880000"/>
            <a:chExt cx="1235880" cy="3416400"/>
          </a:xfrm>
        </p:grpSpPr>
        <p:grpSp>
          <p:nvGrpSpPr>
            <p:cNvPr id="287" name="Группа 286"/>
            <p:cNvGrpSpPr/>
            <p:nvPr/>
          </p:nvGrpSpPr>
          <p:grpSpPr>
            <a:xfrm>
              <a:off x="7988400" y="5382000"/>
              <a:ext cx="201960" cy="690840"/>
              <a:chOff x="7988400" y="5382000"/>
              <a:chExt cx="201960" cy="690840"/>
            </a:xfrm>
          </p:grpSpPr>
          <p:sp>
            <p:nvSpPr>
              <p:cNvPr id="288" name="Полилиния: фигура 287"/>
              <p:cNvSpPr/>
              <p:nvPr/>
            </p:nvSpPr>
            <p:spPr>
              <a:xfrm>
                <a:off x="7988400" y="5382000"/>
                <a:ext cx="201960" cy="690840"/>
              </a:xfrm>
              <a:custGeom>
                <a:avLst/>
                <a:gdLst>
                  <a:gd name="textAreaLeft" fmla="*/ 0 w 201960"/>
                  <a:gd name="textAreaRight" fmla="*/ 207720 w 201960"/>
                  <a:gd name="textAreaTop" fmla="*/ 0 h 690840"/>
                  <a:gd name="textAreaBottom" fmla="*/ 699120 h 690840"/>
                </a:gdLst>
                <a:ahLst/>
                <a:cxnLst/>
                <a:rect l="textAreaLeft" t="textAreaTop" r="textAreaRight" b="textAreaBottom"/>
                <a:pathLst>
                  <a:path w="1590" h="2185">
                    <a:moveTo>
                      <a:pt x="0" y="2185"/>
                    </a:moveTo>
                    <a:lnTo>
                      <a:pt x="1590" y="2185"/>
                    </a:lnTo>
                    <a:lnTo>
                      <a:pt x="1590" y="0"/>
                    </a:lnTo>
                    <a:lnTo>
                      <a:pt x="0" y="0"/>
                    </a:lnTo>
                    <a:lnTo>
                      <a:pt x="0" y="2185"/>
                    </a:lnTo>
                    <a:close/>
                  </a:path>
                </a:pathLst>
              </a:custGeom>
              <a:solidFill>
                <a:srgbClr val="81D41A"/>
              </a:solidFill>
              <a:ln w="10800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  <a:ea typeface="Microsoft YaHei"/>
                </a:endParaRPr>
              </a:p>
            </p:txBody>
          </p:sp>
          <p:sp>
            <p:nvSpPr>
              <p:cNvPr id="289" name="Прямая соединительная линия 288"/>
              <p:cNvSpPr/>
              <p:nvPr/>
            </p:nvSpPr>
            <p:spPr>
              <a:xfrm>
                <a:off x="8091720" y="5554800"/>
                <a:ext cx="360" cy="349200"/>
              </a:xfrm>
              <a:prstGeom prst="line">
                <a:avLst/>
              </a:prstGeom>
              <a:ln w="10800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  <a:ea typeface="Microsoft YaHei"/>
                </a:endParaRPr>
              </a:p>
            </p:txBody>
          </p:sp>
          <p:sp>
            <p:nvSpPr>
              <p:cNvPr id="290" name="Прямая соединительная линия 289"/>
              <p:cNvSpPr/>
              <p:nvPr/>
            </p:nvSpPr>
            <p:spPr>
              <a:xfrm>
                <a:off x="8040240" y="5730840"/>
                <a:ext cx="103680" cy="720"/>
              </a:xfrm>
              <a:prstGeom prst="line">
                <a:avLst/>
              </a:prstGeom>
              <a:ln w="10800" cap="rnd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5000" rIns="90000" bIns="-450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  <a:ea typeface="Microsoft YaHei"/>
                </a:endParaRPr>
              </a:p>
            </p:txBody>
          </p:sp>
        </p:grpSp>
        <p:sp>
          <p:nvSpPr>
            <p:cNvPr id="291" name="Полилиния: фигура 290"/>
            <p:cNvSpPr/>
            <p:nvPr/>
          </p:nvSpPr>
          <p:spPr>
            <a:xfrm>
              <a:off x="7471440" y="2880000"/>
              <a:ext cx="1235880" cy="3192840"/>
            </a:xfrm>
            <a:custGeom>
              <a:avLst/>
              <a:gdLst>
                <a:gd name="textAreaLeft" fmla="*/ 0 w 1235880"/>
                <a:gd name="textAreaRight" fmla="*/ 1241280 w 1235880"/>
                <a:gd name="textAreaTop" fmla="*/ 0 h 3192840"/>
                <a:gd name="textAreaBottom" fmla="*/ 3201120 h 3192840"/>
              </a:gdLst>
              <a:ahLst/>
              <a:cxnLst/>
              <a:rect l="textAreaLeft" t="textAreaTop" r="textAreaRight" b="textAreaBottom"/>
              <a:pathLst>
                <a:path w="9500" h="10000">
                  <a:moveTo>
                    <a:pt x="690" y="10000"/>
                  </a:moveTo>
                  <a:lnTo>
                    <a:pt x="8807" y="10000"/>
                  </a:lnTo>
                  <a:cubicBezTo>
                    <a:pt x="9190" y="10000"/>
                    <a:pt x="9500" y="9510"/>
                    <a:pt x="9500" y="8910"/>
                  </a:cubicBezTo>
                  <a:lnTo>
                    <a:pt x="9500" y="1090"/>
                  </a:lnTo>
                  <a:cubicBezTo>
                    <a:pt x="9500" y="490"/>
                    <a:pt x="9190" y="0"/>
                    <a:pt x="8807" y="0"/>
                  </a:cubicBezTo>
                  <a:lnTo>
                    <a:pt x="690" y="0"/>
                  </a:lnTo>
                  <a:cubicBezTo>
                    <a:pt x="307" y="0"/>
                    <a:pt x="0" y="490"/>
                    <a:pt x="0" y="1090"/>
                  </a:cubicBezTo>
                  <a:lnTo>
                    <a:pt x="0" y="8910"/>
                  </a:lnTo>
                  <a:cubicBezTo>
                    <a:pt x="0" y="9510"/>
                    <a:pt x="307" y="10000"/>
                    <a:pt x="690" y="10000"/>
                  </a:cubicBezTo>
                  <a:close/>
                </a:path>
              </a:pathLst>
            </a:custGeom>
            <a:solidFill>
              <a:srgbClr val="AFD095"/>
            </a:solidFill>
            <a:ln w="10800" cap="rnd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400" b="1" u="none" strike="noStrike">
                  <a:solidFill>
                    <a:srgbClr val="000000"/>
                  </a:solidFill>
                  <a:effectLst/>
                  <a:uFillTx/>
                  <a:latin typeface="Times New Roman"/>
                  <a:ea typeface="DejaVu Sans"/>
                </a:rPr>
                <a:t>Предоставление  выплаты     </a:t>
              </a:r>
              <a:r>
                <a:rPr lang="ru-RU" sz="1400" b="0" u="none" strike="noStrike">
                  <a:solidFill>
                    <a:srgbClr val="000000"/>
                  </a:solidFill>
                  <a:effectLst/>
                  <a:uFillTx/>
                  <a:latin typeface="Times New Roman"/>
                  <a:ea typeface="DejaVu Sans"/>
                </a:rPr>
                <a:t>(с учетом  решения Комиссии, но не более</a:t>
              </a:r>
              <a:endPara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1400" b="0" u="none" strike="noStrike">
                  <a:solidFill>
                    <a:srgbClr val="000000"/>
                  </a:solidFill>
                  <a:effectLst/>
                  <a:uFillTx/>
                  <a:latin typeface="Times New Roman"/>
                  <a:ea typeface="DejaVu Sans"/>
                </a:rPr>
                <a:t> 350 000 руб.)</a:t>
              </a:r>
              <a:endPara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1400" b="1" u="none" strike="noStrike">
                  <a:solidFill>
                    <a:srgbClr val="000000"/>
                  </a:solidFill>
                  <a:effectLst/>
                  <a:uFillTx/>
                  <a:latin typeface="Times New Roman"/>
                  <a:ea typeface="DejaVu Sans"/>
                </a:rPr>
                <a:t>    </a:t>
              </a:r>
              <a:endPara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2" name="Прямоугольник 291"/>
            <p:cNvSpPr/>
            <p:nvPr/>
          </p:nvSpPr>
          <p:spPr>
            <a:xfrm>
              <a:off x="7560360" y="3205080"/>
              <a:ext cx="1058400" cy="3091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endParaRPr>
            </a:p>
          </p:txBody>
        </p:sp>
      </p:grpSp>
      <p:sp>
        <p:nvSpPr>
          <p:cNvPr id="293" name="Стрелка: вниз 292"/>
          <p:cNvSpPr/>
          <p:nvPr/>
        </p:nvSpPr>
        <p:spPr>
          <a:xfrm>
            <a:off x="7746120" y="1444320"/>
            <a:ext cx="532080" cy="143388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8E86AE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extBox 5"/>
          <p:cNvSpPr/>
          <p:nvPr/>
        </p:nvSpPr>
        <p:spPr>
          <a:xfrm>
            <a:off x="360000" y="343800"/>
            <a:ext cx="1151676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000" b="1" u="none" strike="noStrike">
                <a:solidFill>
                  <a:srgbClr val="5983B0"/>
                </a:solidFill>
                <a:effectLst/>
                <a:uFillTx/>
                <a:latin typeface="Times New Roman"/>
                <a:ea typeface="DejaVu Sans"/>
              </a:rPr>
              <a:t>ПОДАЧА ЗАЯВЛЕНИЯ В ЭЛЕКТРОНОМ ВИДЕ ЧЕРЕЗ ЕПГУ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5" name="Прямоугольник 8"/>
          <p:cNvSpPr/>
          <p:nvPr/>
        </p:nvSpPr>
        <p:spPr>
          <a:xfrm>
            <a:off x="4140000" y="720000"/>
            <a:ext cx="3058560" cy="718560"/>
          </a:xfrm>
          <a:prstGeom prst="rect">
            <a:avLst/>
          </a:prstGeom>
          <a:solidFill>
            <a:srgbClr val="B7B3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6" name="Прямоугольник 295"/>
          <p:cNvSpPr/>
          <p:nvPr/>
        </p:nvSpPr>
        <p:spPr>
          <a:xfrm>
            <a:off x="3960000" y="900000"/>
            <a:ext cx="3418560" cy="84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u="none" strike="noStrike">
                <a:solidFill>
                  <a:srgbClr val="0563C1"/>
                </a:solidFill>
                <a:effectLst/>
                <a:uFillTx/>
                <a:latin typeface="Times New Roman"/>
                <a:ea typeface="DejaVu Sans"/>
                <a:hlinkClick r:id="rId2"/>
              </a:rPr>
              <a:t>https://esia.gosuslugi.ru/login</a:t>
            </a:r>
            <a:r>
              <a:rPr lang="ru-RU" sz="1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 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 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97" name="Рисунок 296"/>
          <p:cNvPicPr/>
          <p:nvPr/>
        </p:nvPicPr>
        <p:blipFill>
          <a:blip r:embed="rId3"/>
          <a:stretch/>
        </p:blipFill>
        <p:spPr>
          <a:xfrm>
            <a:off x="246960" y="1620000"/>
            <a:ext cx="2991600" cy="5038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8" name="Рисунок 297"/>
          <p:cNvPicPr/>
          <p:nvPr/>
        </p:nvPicPr>
        <p:blipFill>
          <a:blip r:embed="rId4"/>
          <a:stretch/>
        </p:blipFill>
        <p:spPr>
          <a:xfrm>
            <a:off x="3780000" y="1620000"/>
            <a:ext cx="3569400" cy="4983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9" name="Рисунок 298"/>
          <p:cNvPicPr/>
          <p:nvPr/>
        </p:nvPicPr>
        <p:blipFill>
          <a:blip r:embed="rId5"/>
          <a:stretch/>
        </p:blipFill>
        <p:spPr>
          <a:xfrm>
            <a:off x="7740000" y="1440000"/>
            <a:ext cx="4173480" cy="5218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0" name="Прямоугольник 299"/>
          <p:cNvSpPr/>
          <p:nvPr/>
        </p:nvSpPr>
        <p:spPr>
          <a:xfrm>
            <a:off x="5295960" y="2839320"/>
            <a:ext cx="16786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88869" y="3004457"/>
            <a:ext cx="992777" cy="1988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125603" y="3470366"/>
            <a:ext cx="992777" cy="1988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609480" y="217800"/>
            <a:ext cx="10967760" cy="125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02" name="Рисунок 301"/>
          <p:cNvPicPr/>
          <p:nvPr/>
        </p:nvPicPr>
        <p:blipFill>
          <a:blip r:embed="rId2"/>
          <a:stretch/>
        </p:blipFill>
        <p:spPr>
          <a:xfrm>
            <a:off x="180000" y="38880"/>
            <a:ext cx="11878920" cy="66200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ustomShape 13"/>
          <p:cNvSpPr/>
          <p:nvPr/>
        </p:nvSpPr>
        <p:spPr>
          <a:xfrm>
            <a:off x="609120" y="221040"/>
            <a:ext cx="10965240" cy="851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u="none" strike="noStrike">
                <a:solidFill>
                  <a:srgbClr val="800080"/>
                </a:solidFill>
                <a:effectLst/>
                <a:uFillTx/>
                <a:latin typeface="Arial"/>
                <a:ea typeface="DejaVu Sans"/>
              </a:rPr>
              <a:t>              бизнес-план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4" name="CustomShape 2"/>
          <p:cNvSpPr/>
          <p:nvPr/>
        </p:nvSpPr>
        <p:spPr>
          <a:xfrm>
            <a:off x="262800" y="3024000"/>
            <a:ext cx="5344920" cy="3736800"/>
          </a:xfrm>
          <a:prstGeom prst="rect">
            <a:avLst/>
          </a:prstGeom>
          <a:solidFill>
            <a:srgbClr val="F6F9D4"/>
          </a:solidFill>
          <a:ln w="25560">
            <a:solidFill>
              <a:srgbClr val="0BD0D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6880" tIns="28440" rIns="56880" bIns="28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                       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 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1. Резюме; </a:t>
            </a:r>
            <a:endParaRPr lang="ru-RU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2. Описание деятельности;</a:t>
            </a:r>
            <a:endParaRPr lang="ru-RU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3. Описание продукции (работ, услуг);</a:t>
            </a:r>
            <a:endParaRPr lang="ru-RU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4. Анализ рынка и маркетинга;</a:t>
            </a:r>
            <a:endParaRPr lang="ru-RU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5. Производственный план;</a:t>
            </a:r>
            <a:endParaRPr lang="ru-RU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6. Бюджет расходов;</a:t>
            </a:r>
            <a:endParaRPr lang="ru-RU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7. Финансовый план и срок окупаемости;</a:t>
            </a:r>
            <a:endParaRPr lang="ru-RU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8. Анализ рисков проекта.</a:t>
            </a:r>
            <a:endParaRPr lang="ru-RU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5" name="CustomShape 3"/>
          <p:cNvSpPr/>
          <p:nvPr/>
        </p:nvSpPr>
        <p:spPr>
          <a:xfrm>
            <a:off x="6334920" y="2952000"/>
            <a:ext cx="5392080" cy="575640"/>
          </a:xfrm>
          <a:prstGeom prst="rect">
            <a:avLst/>
          </a:prstGeom>
          <a:solidFill>
            <a:srgbClr val="FFF5CE"/>
          </a:solidFill>
          <a:ln w="25560">
            <a:solidFill>
              <a:srgbClr val="0BD0D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306" name="CustomShape 4"/>
          <p:cNvSpPr/>
          <p:nvPr/>
        </p:nvSpPr>
        <p:spPr>
          <a:xfrm>
            <a:off x="431640" y="2304000"/>
            <a:ext cx="4792320" cy="568800"/>
          </a:xfrm>
          <a:prstGeom prst="rect">
            <a:avLst/>
          </a:prstGeom>
          <a:solidFill>
            <a:srgbClr val="FFD7D7"/>
          </a:solidFill>
          <a:ln w="25560">
            <a:solidFill>
              <a:srgbClr val="0BD0D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6880" tIns="28440" rIns="56880" bIns="2844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СТРУКТУРА бизнес-план: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7" name="CustomShape 5"/>
          <p:cNvSpPr/>
          <p:nvPr/>
        </p:nvSpPr>
        <p:spPr>
          <a:xfrm>
            <a:off x="6840000" y="900000"/>
            <a:ext cx="5219280" cy="1108800"/>
          </a:xfrm>
          <a:prstGeom prst="rect">
            <a:avLst/>
          </a:prstGeom>
          <a:solidFill>
            <a:srgbClr val="FFF5C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  <a:tabLst>
                <a:tab pos="408240" algn="l"/>
              </a:tabLst>
            </a:pPr>
            <a:r>
              <a:rPr lang="ru-RU" sz="1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Бизнес-план – это структурированный документ, в котором формируется цель создания, развития своего дела, определяются необходимые финансовые показания для планирования деятельности на определенный период в соответствии с потребностями рынка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08" name="Рисунок 307"/>
          <p:cNvPicPr/>
          <p:nvPr/>
        </p:nvPicPr>
        <p:blipFill>
          <a:blip r:embed="rId2"/>
          <a:stretch/>
        </p:blipFill>
        <p:spPr>
          <a:xfrm>
            <a:off x="3060000" y="540000"/>
            <a:ext cx="1979280" cy="1439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9" name="CustomShape 6"/>
          <p:cNvSpPr/>
          <p:nvPr/>
        </p:nvSpPr>
        <p:spPr>
          <a:xfrm>
            <a:off x="6334920" y="2232000"/>
            <a:ext cx="5392080" cy="568800"/>
          </a:xfrm>
          <a:prstGeom prst="rect">
            <a:avLst/>
          </a:prstGeom>
          <a:solidFill>
            <a:srgbClr val="FFDE59"/>
          </a:solidFill>
          <a:ln w="25560">
            <a:solidFill>
              <a:srgbClr val="0BD0D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6880" tIns="28440" rIns="56880" bIns="28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РЕСУРСЫ для подготовки 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бизнес-план: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0" name="CustomShape 25"/>
          <p:cNvSpPr/>
          <p:nvPr/>
        </p:nvSpPr>
        <p:spPr>
          <a:xfrm>
            <a:off x="6334920" y="3744000"/>
            <a:ext cx="5392080" cy="568800"/>
          </a:xfrm>
          <a:prstGeom prst="rect">
            <a:avLst/>
          </a:prstGeom>
          <a:solidFill>
            <a:srgbClr val="FFF5CE"/>
          </a:solidFill>
          <a:ln w="25560">
            <a:solidFill>
              <a:srgbClr val="0BD0D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6880" tIns="28440" rIns="56880" bIns="2844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Примеры разработанных бизнес-планов                                     </a:t>
            </a:r>
            <a:r>
              <a:rPr lang="ru-RU" sz="15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(на сайте министерства)</a:t>
            </a:r>
            <a:endParaRPr lang="ru-RU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1" name="CustomShape 28"/>
          <p:cNvSpPr/>
          <p:nvPr/>
        </p:nvSpPr>
        <p:spPr>
          <a:xfrm>
            <a:off x="6334920" y="3024000"/>
            <a:ext cx="5320080" cy="568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Методические рекомендации по заполнению бизнес-плана </a:t>
            </a:r>
            <a:r>
              <a:rPr lang="ru-RU" sz="15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(на сайте министерства)</a:t>
            </a:r>
            <a:endParaRPr lang="ru-RU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2" name="CustomShape 29"/>
          <p:cNvSpPr/>
          <p:nvPr/>
        </p:nvSpPr>
        <p:spPr>
          <a:xfrm>
            <a:off x="6334920" y="5112000"/>
            <a:ext cx="5392080" cy="424800"/>
          </a:xfrm>
          <a:prstGeom prst="rect">
            <a:avLst/>
          </a:prstGeom>
          <a:solidFill>
            <a:srgbClr val="FFF5CE"/>
          </a:solidFill>
          <a:ln w="25560">
            <a:solidFill>
              <a:srgbClr val="0BD0D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6880" tIns="28440" rIns="56880" bIns="2844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Центр «Мой бизнес»</a:t>
            </a:r>
            <a:endParaRPr lang="ru-RU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3" name="CustomShape 30"/>
          <p:cNvSpPr/>
          <p:nvPr/>
        </p:nvSpPr>
        <p:spPr>
          <a:xfrm>
            <a:off x="6334920" y="4464000"/>
            <a:ext cx="5392080" cy="424800"/>
          </a:xfrm>
          <a:prstGeom prst="rect">
            <a:avLst/>
          </a:prstGeom>
          <a:solidFill>
            <a:srgbClr val="FFF5CE"/>
          </a:solidFill>
          <a:ln w="25560">
            <a:solidFill>
              <a:srgbClr val="0BD0D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6880" tIns="28440" rIns="56880" bIns="28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База сервиса «Бизнес-навигатор МСП» - https://smbn.ru/</a:t>
            </a:r>
            <a:endParaRPr lang="ru-RU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14" name="Рисунок 313"/>
          <p:cNvPicPr/>
          <p:nvPr/>
        </p:nvPicPr>
        <p:blipFill>
          <a:blip r:embed="rId3"/>
          <a:stretch/>
        </p:blipFill>
        <p:spPr>
          <a:xfrm>
            <a:off x="360000" y="360000"/>
            <a:ext cx="2513880" cy="1793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5" name="Прямоугольник 314"/>
          <p:cNvSpPr/>
          <p:nvPr/>
        </p:nvSpPr>
        <p:spPr>
          <a:xfrm>
            <a:off x="6263640" y="5940000"/>
            <a:ext cx="5795640" cy="595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u="none" strike="noStrike">
                <a:solidFill>
                  <a:srgbClr val="00A933"/>
                </a:solidFill>
                <a:effectLst/>
                <a:uFillTx/>
                <a:latin typeface="Times New Roman"/>
                <a:ea typeface="DejaVu Sans"/>
              </a:rPr>
              <a:t>https://soctrud.primorsky.ru/page/sotsialnyi_kontrakt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609120" y="221040"/>
            <a:ext cx="10965240" cy="851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u="none" strike="noStrike">
                <a:solidFill>
                  <a:srgbClr val="800080"/>
                </a:solidFill>
                <a:effectLst/>
                <a:uFillTx/>
                <a:latin typeface="Arial"/>
                <a:ea typeface="DejaVu Sans"/>
              </a:rPr>
              <a:t>              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7" name="CustomShape 14"/>
          <p:cNvSpPr/>
          <p:nvPr/>
        </p:nvSpPr>
        <p:spPr>
          <a:xfrm>
            <a:off x="359640" y="900000"/>
            <a:ext cx="11465640" cy="5747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rgbClr val="0BD0D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6880" tIns="28440" rIns="56880" bIns="28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                       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 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1. В разделе «РЕЗЮМЕ»  не полностью раскрывают свою деятельность, скупо описывают тенденции развития и ведения «своего бизнеса» в настоящее время и на дальнейшую перспективу;</a:t>
            </a:r>
            <a:endParaRPr lang="ru-RU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2. Слабый (или отсутствует) анализ рынка и маркетинга по выбранному виду деятельности, в том числе не изучены реальные конкуренты;</a:t>
            </a:r>
            <a:endParaRPr lang="ru-RU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3. Слабый  анализ сегмента потенциальных клиентов и реального спроса на товары  (услуги);</a:t>
            </a:r>
            <a:endParaRPr lang="ru-RU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4. При определении сметы расходов не проводится анализ  рыночных цен, часто завышается стоимость товаров для приобретения за счет средств СК, что является показателем не рационального подхода к ведению бизнеса;</a:t>
            </a:r>
            <a:endParaRPr lang="ru-RU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5. Не продумана стратегия продвижения товара (услуг), не изучен рынок сбыта;</a:t>
            </a:r>
            <a:endParaRPr lang="ru-RU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6. Неправильный расчет выручки (завышен) и бюджета расходов (занижен);</a:t>
            </a:r>
            <a:endParaRPr lang="ru-RU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7. Не продуман процесс производства, в том числе необходимость отдельного помещения для заявленных объемов и вида деятельности;</a:t>
            </a:r>
            <a:endParaRPr lang="ru-RU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8. Не продуман срок окупаемости бизнес-проекта</a:t>
            </a:r>
            <a:endParaRPr lang="ru-RU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8" name="CustomShape 15"/>
          <p:cNvSpPr/>
          <p:nvPr/>
        </p:nvSpPr>
        <p:spPr>
          <a:xfrm>
            <a:off x="1979640" y="221040"/>
            <a:ext cx="8635680" cy="568800"/>
          </a:xfrm>
          <a:prstGeom prst="rect">
            <a:avLst/>
          </a:prstGeom>
          <a:solidFill>
            <a:srgbClr val="FFD7D7"/>
          </a:solidFill>
          <a:ln w="25560">
            <a:solidFill>
              <a:srgbClr val="0BD0D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6880" tIns="28440" rIns="56880" bIns="2844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                   Ошибки при составлении бизнес-план: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7684</TotalTime>
  <Words>1112</Words>
  <Application>Microsoft Office PowerPoint</Application>
  <PresentationFormat>Широкоэкранный</PresentationFormat>
  <Paragraphs>224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11</vt:i4>
      </vt:variant>
    </vt:vector>
  </HeadingPairs>
  <TitlesOfParts>
    <vt:vector size="29" baseType="lpstr">
      <vt:lpstr>Arial Unicode MS</vt:lpstr>
      <vt:lpstr>Microsoft YaHei</vt:lpstr>
      <vt:lpstr>Microsoft YaHei</vt:lpstr>
      <vt:lpstr>Akrobat</vt:lpstr>
      <vt:lpstr>Arial</vt:lpstr>
      <vt:lpstr>Calibri</vt:lpstr>
      <vt:lpstr>Cambria</vt:lpstr>
      <vt:lpstr>DejaVu Sans</vt:lpstr>
      <vt:lpstr>Symbol</vt:lpstr>
      <vt:lpstr>Tahoma</vt:lpstr>
      <vt:lpstr>Times New Roman</vt:lpstr>
      <vt:lpstr>Tinos</vt:lpstr>
      <vt:lpstr>Wingdings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subject/>
  <dc:creator>Дизайнер 1</dc:creator>
  <dc:description/>
  <cp:lastModifiedBy>Антон Арбузов</cp:lastModifiedBy>
  <cp:revision>345</cp:revision>
  <dcterms:created xsi:type="dcterms:W3CDTF">2022-12-28T06:27:21Z</dcterms:created>
  <dcterms:modified xsi:type="dcterms:W3CDTF">2026-04-07T23:22:36Z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i4>0</vt:i4>
  </property>
  <property fmtid="{D5CDD505-2E9C-101B-9397-08002B2CF9AE}" pid="6" name="Notes">
    <vt:i4>1</vt:i4>
  </property>
  <property fmtid="{D5CDD505-2E9C-101B-9397-08002B2CF9AE}" pid="7" name="PresentationFormat">
    <vt:lpwstr>Произвольный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i4>10</vt:i4>
  </property>
</Properties>
</file>