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40" r:id="rId3"/>
    <p:sldId id="341" r:id="rId4"/>
    <p:sldId id="351" r:id="rId5"/>
    <p:sldId id="349" r:id="rId6"/>
    <p:sldId id="347" r:id="rId7"/>
    <p:sldId id="350" r:id="rId8"/>
    <p:sldId id="348" r:id="rId9"/>
    <p:sldId id="342" r:id="rId10"/>
    <p:sldId id="344" r:id="rId11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им Анастасия Юрьевна" initials="КАЮ" lastIdx="0" clrIdx="0">
    <p:extLst>
      <p:ext uri="{19B8F6BF-5375-455C-9EA6-DF929625EA0E}">
        <p15:presenceInfo xmlns:p15="http://schemas.microsoft.com/office/powerpoint/2012/main" userId="S-1-5-21-3496050626-1434098211-1771739899-67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C14942"/>
    <a:srgbClr val="3456AB"/>
    <a:srgbClr val="5F86CD"/>
    <a:srgbClr val="8A9ACC"/>
    <a:srgbClr val="7F90C7"/>
    <a:srgbClr val="648ACE"/>
    <a:srgbClr val="BCC5E2"/>
    <a:srgbClr val="9FACD5"/>
    <a:srgbClr val="A2A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3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91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797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2" y="1"/>
            <a:ext cx="2945660" cy="49797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C086119-0AFF-41B9-ACB7-254F1317163F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8" tIns="46049" rIns="92098" bIns="4604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9"/>
          </a:xfrm>
          <a:prstGeom prst="rect">
            <a:avLst/>
          </a:prstGeom>
        </p:spPr>
        <p:txBody>
          <a:bodyPr vert="horz" lIns="92098" tIns="46049" rIns="92098" bIns="4604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60" cy="497975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2" y="9427076"/>
            <a:ext cx="2945660" cy="497975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72E41E41-B39C-4668-9716-071A87B7E4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958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3915-1369-4872-8DF0-5619E89CF082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AE7-5B72-4C44-9FED-40F64AFCA1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6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F5B99-4D56-49B6-B8E9-E242F8CBC3C1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AE7-5B72-4C44-9FED-40F64AFCA1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350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8B52-2E29-4BD5-AF7A-43304CAB0E4E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AE7-5B72-4C44-9FED-40F64AFCA1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407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189C-E1F1-490C-B048-3B1B74773F29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AE7-5B72-4C44-9FED-40F64AFCA1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31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0A82-D0B3-4E6D-A018-128556153CFC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AE7-5B72-4C44-9FED-40F64AFCA1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209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ABA-8569-4470-ADAA-F452F768BE7A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AE7-5B72-4C44-9FED-40F64AFCA1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045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D3CF-693E-4256-9221-25D8FF068815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AE7-5B72-4C44-9FED-40F64AFCA1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40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9A48-5A0C-44FA-84F9-3EFBFD213882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AE7-5B72-4C44-9FED-40F64AFCA1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151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535B-4450-458B-B896-B79A8E714D16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AE7-5B72-4C44-9FED-40F64AFCA1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444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44CAC-EB83-47D0-B264-5EC2C8B8B347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AE7-5B72-4C44-9FED-40F64AFCA1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419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6A6A-149F-4A04-A6D4-20AA50A2638A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AE7-5B72-4C44-9FED-40F64AFCA1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003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8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08008-EC1B-4668-9382-E633989F613E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51AE7-5B72-4C44-9FED-40F64AFCA1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68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783" y="200066"/>
            <a:ext cx="856010" cy="6570604"/>
          </a:xfrm>
          <a:prstGeom prst="rect">
            <a:avLst/>
          </a:prstGeom>
          <a:solidFill>
            <a:schemeClr val="accent5">
              <a:lumMod val="75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85083" y="2374512"/>
            <a:ext cx="1847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AE7-5B72-4C44-9FED-40F64AFCA115}" type="slidenum">
              <a:rPr lang="ru-RU" sz="1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</a:t>
            </a:fld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1" descr="image0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13" y="200066"/>
            <a:ext cx="5905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366904" y="2374512"/>
            <a:ext cx="865236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1">
                    <a:lumMod val="50000"/>
                  </a:schemeClr>
                </a:solidFill>
              </a:rPr>
              <a:t>Лицензирование </a:t>
            </a: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4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</a:rPr>
              <a:t>образовательной деятельности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945188" y="509934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i="1" dirty="0">
                <a:solidFill>
                  <a:schemeClr val="accent5">
                    <a:lumMod val="75000"/>
                  </a:schemeClr>
                </a:solidFill>
              </a:rPr>
              <a:t>Отдел по контролю, надзору, лицензированию</a:t>
            </a:r>
          </a:p>
          <a:p>
            <a:pPr algn="r"/>
            <a:r>
              <a:rPr lang="ru-RU" i="1" dirty="0">
                <a:solidFill>
                  <a:schemeClr val="accent5">
                    <a:lumMod val="75000"/>
                  </a:schemeClr>
                </a:solidFill>
              </a:rPr>
              <a:t>и аккредитации в сфере образования </a:t>
            </a:r>
          </a:p>
          <a:p>
            <a:pPr algn="r"/>
            <a:r>
              <a:rPr lang="ru-RU" i="1" dirty="0">
                <a:solidFill>
                  <a:schemeClr val="accent5">
                    <a:lumMod val="75000"/>
                  </a:schemeClr>
                </a:solidFill>
              </a:rPr>
              <a:t>министерства образования Приморского края </a:t>
            </a:r>
          </a:p>
        </p:txBody>
      </p:sp>
    </p:spTree>
    <p:extLst>
      <p:ext uri="{BB962C8B-B14F-4D97-AF65-F5344CB8AC3E}">
        <p14:creationId xmlns:p14="http://schemas.microsoft.com/office/powerpoint/2010/main" val="304639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783" y="200066"/>
            <a:ext cx="856010" cy="6570604"/>
          </a:xfrm>
          <a:prstGeom prst="rect">
            <a:avLst/>
          </a:prstGeom>
          <a:solidFill>
            <a:schemeClr val="accent5">
              <a:lumMod val="75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85083" y="2374512"/>
            <a:ext cx="1847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AE7-5B72-4C44-9FED-40F64AFCA115}" type="slidenum">
              <a:rPr lang="ru-RU" sz="1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10</a:t>
            </a:fld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1" descr="image0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13" y="200066"/>
            <a:ext cx="5905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29296" y="200066"/>
            <a:ext cx="966429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 smtClean="0">
              <a:solidFill>
                <a:schemeClr val="accent5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Консультативную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помощь по вопросам лицензирования образовательной деятельности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можно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получить в отделе по контролю, надзору, лицензированию и аккредитации в сфере образования министерства образования Приморского края по телефону: 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8(423)245-86-19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Перечень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и формы документов для получения лицензии, внесения изменений в реестр лицензий размещены на сайте министерства образования Приморского края в разделе «Оказание государственных услуг» подраздел «Лицензирование образовательной деятельности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» </a:t>
            </a:r>
          </a:p>
          <a:p>
            <a:pPr algn="ctr"/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https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://https://edu.primorsky.ru/supervision/okazanie-gosudarstvennykh-uslug/litsenzirovanie-obrazovatelnoy-deyatelnosti/formy-dokumentov/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55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783" y="200066"/>
            <a:ext cx="856010" cy="6570604"/>
          </a:xfrm>
          <a:prstGeom prst="rect">
            <a:avLst/>
          </a:prstGeom>
          <a:solidFill>
            <a:schemeClr val="accent5">
              <a:lumMod val="75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85083" y="2374512"/>
            <a:ext cx="1847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AE7-5B72-4C44-9FED-40F64AFCA115}" type="slidenum">
              <a:rPr lang="ru-RU" sz="1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1" descr="image0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13" y="200066"/>
            <a:ext cx="5905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87237" y="346206"/>
            <a:ext cx="100168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Лицензия</a:t>
            </a:r>
            <a:r>
              <a:rPr lang="ru-RU" b="1" dirty="0"/>
              <a:t> </a:t>
            </a:r>
            <a:r>
              <a:rPr lang="ru-RU" dirty="0"/>
              <a:t>- специальное разрешение на право осуществления юридическим лицом или индивидуальным предпринимателем конкретного вида деятельности (выполнения работ, оказания услуг, составляющих лицензируемый вид деятельности), которое подтверждается записью в реестре лицензий. </a:t>
            </a:r>
            <a:endParaRPr lang="ru-RU" dirty="0" smtClean="0"/>
          </a:p>
          <a:p>
            <a:endParaRPr lang="ru-RU" dirty="0"/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Лицензирование</a:t>
            </a:r>
            <a:r>
              <a:rPr lang="ru-RU" b="1" dirty="0"/>
              <a:t> </a:t>
            </a:r>
            <a:r>
              <a:rPr lang="ru-RU" dirty="0"/>
              <a:t>- деятельность лицензирующих органов по предоставлению лицензий, продлению срока действия лицензий в случае, если ограничение срока действия лицензий предусмотрено федеральными законами, оценке соблюдения соискателем лицензии, лицензиатом лицензионных требований, приостановлению, возобновлению, прекращению действия и аннулированию лицензий, формированию и ведению реестра лицензий, формированию государственного информационного ресурса, а также по предоставлению в установленном порядке информации по вопросам лицензирования; </a:t>
            </a:r>
            <a:endParaRPr lang="ru-RU" dirty="0" smtClean="0"/>
          </a:p>
          <a:p>
            <a:endParaRPr lang="ru-RU" dirty="0"/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Результатами</a:t>
            </a:r>
            <a:r>
              <a:rPr lang="ru-RU" b="1" dirty="0" smtClean="0"/>
              <a:t> </a:t>
            </a:r>
            <a:r>
              <a:rPr lang="ru-RU" dirty="0"/>
              <a:t>предоставления государственной услуги по лицензированию образовательной деятельности являются: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а</a:t>
            </a:r>
            <a:r>
              <a:rPr lang="ru-RU" dirty="0"/>
              <a:t>) предоставление лицензии; </a:t>
            </a:r>
          </a:p>
          <a:p>
            <a:r>
              <a:rPr lang="ru-RU" dirty="0" smtClean="0"/>
              <a:t>б</a:t>
            </a:r>
            <a:r>
              <a:rPr lang="ru-RU" dirty="0"/>
              <a:t>) предоставление временной лицензии; </a:t>
            </a:r>
          </a:p>
          <a:p>
            <a:r>
              <a:rPr lang="ru-RU" dirty="0" smtClean="0"/>
              <a:t>в</a:t>
            </a:r>
            <a:r>
              <a:rPr lang="ru-RU" dirty="0"/>
              <a:t>) внесение изменений в реестр лицензий на осуществление образовательной деятельности; </a:t>
            </a:r>
          </a:p>
          <a:p>
            <a:r>
              <a:rPr lang="ru-RU" dirty="0" smtClean="0"/>
              <a:t>г</a:t>
            </a:r>
            <a:r>
              <a:rPr lang="ru-RU" dirty="0"/>
              <a:t>) прекращение действия лицензии по заявлению лицензиата; </a:t>
            </a:r>
          </a:p>
          <a:p>
            <a:r>
              <a:rPr lang="ru-RU" dirty="0" smtClean="0"/>
              <a:t>д</a:t>
            </a:r>
            <a:r>
              <a:rPr lang="ru-RU" dirty="0"/>
              <a:t>) предоставление сведений о лицензии. </a:t>
            </a:r>
            <a:endParaRPr lang="ru-RU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9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783" y="200066"/>
            <a:ext cx="856010" cy="6570604"/>
          </a:xfrm>
          <a:prstGeom prst="rect">
            <a:avLst/>
          </a:prstGeom>
          <a:solidFill>
            <a:schemeClr val="accent5">
              <a:lumMod val="75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36970" y="2136911"/>
            <a:ext cx="79869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Лицензирование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образовательной деятельности осуществляется в соответствии с Федеральным законом от 04 мая 2011 г. № 99-ФЗ «О лицензировании отдельных видов деятельности» (далее – Федеральный закон о лицензировании) с учетом особенностей, установленных статьей 91 Федерального закона от 29 декабря 2012 г. № 273-ФЗ «Об образовании в Российской Федерации».</a:t>
            </a:r>
          </a:p>
          <a:p>
            <a:pPr algn="just">
              <a:lnSpc>
                <a:spcPct val="150000"/>
              </a:lnSpc>
            </a:pP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	Федеральным законом от 30 декабря 2021 г. № 490-ФЗ внесены изменения в Федеральный закон от 4 мая 2011 г. № 99-ФЗ «О лицензировании отдельных видов деятельности», которые вступили </a:t>
            </a:r>
            <a:r>
              <a:rPr lang="ru-RU" b="1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силу с 1 марта 2022 г.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AE7-5B72-4C44-9FED-40F64AFCA115}" type="slidenum">
              <a:rPr lang="ru-RU" sz="1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1" descr="image0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13" y="200066"/>
            <a:ext cx="5905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33405" y="747366"/>
            <a:ext cx="865236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С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1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января 2021 года применяется реестровая модель лицензирования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584374" y="2374512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ru-RU" sz="1400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77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783" y="200066"/>
            <a:ext cx="856010" cy="6570604"/>
          </a:xfrm>
          <a:prstGeom prst="rect">
            <a:avLst/>
          </a:prstGeom>
          <a:solidFill>
            <a:schemeClr val="accent5">
              <a:lumMod val="75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0160" y="973832"/>
            <a:ext cx="1075800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Федеральный </a:t>
            </a:r>
            <a:r>
              <a:rPr lang="ru-RU" dirty="0"/>
              <a:t>закон от 29.12.2012 № 273-ФЗ «Об образовании в Российской Федерации»;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Федеральный </a:t>
            </a:r>
            <a:r>
              <a:rPr lang="ru-RU" dirty="0"/>
              <a:t>закон от 04.09.2011 № 99-ФЗ «О лицензировании отдельных видов деятельности»;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Постановление </a:t>
            </a:r>
            <a:r>
              <a:rPr lang="ru-RU" dirty="0"/>
              <a:t>Правительства РФ от 18.09.2020 № 1490 «О лицензировании образовательной деятельности»;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Постановление </a:t>
            </a:r>
            <a:r>
              <a:rPr lang="ru-RU" dirty="0"/>
              <a:t>Главного государственного санитарного врача РФ от 28.09.2020 № 28 «Об утверждении санитарных правил СП 2.4.3648-20 «Санитарно-эпидемиологические требования к организациям воспитания и обучения, отдыха и оздоровления детей и молодежи»;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Приказ </a:t>
            </a:r>
            <a:r>
              <a:rPr lang="ru-RU" dirty="0"/>
              <a:t>министра образования </a:t>
            </a:r>
            <a:r>
              <a:rPr lang="ru-RU" dirty="0" smtClean="0"/>
              <a:t>Приморского края от 31.12.2022 № 23а-1536 </a:t>
            </a:r>
            <a:r>
              <a:rPr lang="ru-RU" dirty="0"/>
              <a:t>«Об утверждении форм заявлений и документов, представляемых соискателями лицензии, лицензиатами при получении государственной услуги «Лицензирование образовательной деятельности» в министерстве образования Приморского края</a:t>
            </a:r>
            <a:r>
              <a:rPr lang="ru-RU" dirty="0" smtClean="0"/>
              <a:t>»;</a:t>
            </a:r>
          </a:p>
          <a:p>
            <a:endParaRPr lang="ru-RU" dirty="0"/>
          </a:p>
          <a:p>
            <a:r>
              <a:rPr lang="ru-RU" dirty="0" smtClean="0"/>
              <a:t>Постановление </a:t>
            </a:r>
            <a:r>
              <a:rPr lang="ru-RU" dirty="0"/>
              <a:t>Правительства РФ от 12.03.2022 № 353 «Об особенностях разрешительной деятельности в Российской Федерации в 2022 году</a:t>
            </a:r>
            <a:r>
              <a:rPr lang="ru-RU" dirty="0" smtClean="0"/>
              <a:t>».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AE7-5B72-4C44-9FED-40F64AFCA115}" type="slidenum">
              <a:rPr lang="ru-RU" sz="1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1" descr="image0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13" y="200066"/>
            <a:ext cx="5905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91594" y="281356"/>
            <a:ext cx="86523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Нормативные правовые акты 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84374" y="2374512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ru-RU" sz="1400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73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783" y="200066"/>
            <a:ext cx="856010" cy="6570604"/>
          </a:xfrm>
          <a:prstGeom prst="rect">
            <a:avLst/>
          </a:prstGeom>
          <a:solidFill>
            <a:schemeClr val="accent5">
              <a:lumMod val="75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85083" y="2374512"/>
            <a:ext cx="1847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AE7-5B72-4C44-9FED-40F64AFCA115}" type="slidenum">
              <a:rPr lang="ru-RU" sz="1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1" descr="image0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13" y="200066"/>
            <a:ext cx="5905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41471" y="318522"/>
            <a:ext cx="865236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НОВОЕ 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Положении о лицензировании образовательной деятельности с 01.03.2022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388226" y="1825873"/>
            <a:ext cx="10313276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	</a:t>
            </a:r>
            <a:r>
              <a:rPr lang="ru-RU" dirty="0" smtClean="0"/>
              <a:t>Согласно </a:t>
            </a:r>
            <a:r>
              <a:rPr lang="ru-RU" dirty="0"/>
              <a:t>п. 10 Положения для получения лицензии (внесения изменений в реестр лицензий) соискатель лицензии (лицензиат) направляет документы в лицензирующий </a:t>
            </a:r>
            <a:r>
              <a:rPr lang="ru-RU" dirty="0" smtClean="0"/>
              <a:t>орган исключительно посредством: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- единого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портала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государственных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и муниципальных услуг</a:t>
            </a:r>
            <a:r>
              <a:rPr lang="ru-RU" dirty="0"/>
              <a:t>, </a:t>
            </a:r>
            <a:endParaRPr lang="ru-RU" dirty="0" smtClean="0"/>
          </a:p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-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регионального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портала государственных и муниципальных услуг и иных информационных систем </a:t>
            </a:r>
            <a:r>
              <a:rPr lang="ru-RU" dirty="0"/>
              <a:t>(в том числе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АКНДПП</a:t>
            </a:r>
            <a:r>
              <a:rPr lang="ru-RU" b="1" dirty="0"/>
              <a:t> </a:t>
            </a:r>
            <a:r>
              <a:rPr lang="ru-RU" dirty="0"/>
              <a:t>- информационной системы, обеспечивающей автоматизацию контрольно-надзорной деятельности за органами государственной власти субъектов Российской Федерации, а также осуществления органами государственной власти субъектов Российской Федерации переданных полномочий</a:t>
            </a:r>
            <a:r>
              <a:rPr lang="ru-RU" dirty="0" smtClean="0"/>
              <a:t>).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cs typeface="Times New Roman" panose="02020603050405020304" pitchFamily="18" charset="0"/>
              </a:rPr>
              <a:t>	</a:t>
            </a:r>
            <a:r>
              <a:rPr lang="ru-RU" dirty="0" smtClean="0">
                <a:cs typeface="Times New Roman" panose="02020603050405020304" pitchFamily="18" charset="0"/>
              </a:rPr>
              <a:t>Заявление </a:t>
            </a:r>
            <a:r>
              <a:rPr lang="ru-RU" dirty="0">
                <a:cs typeface="Times New Roman" panose="02020603050405020304" pitchFamily="18" charset="0"/>
              </a:rPr>
              <a:t>и документы для получения лицензии </a:t>
            </a:r>
            <a:r>
              <a:rPr lang="ru-RU" dirty="0"/>
              <a:t>(внесения изменений в реестр лицензий) </a:t>
            </a:r>
            <a:r>
              <a:rPr lang="ru-RU" dirty="0" smtClean="0">
                <a:cs typeface="Times New Roman" panose="02020603050405020304" pitchFamily="18" charset="0"/>
              </a:rPr>
              <a:t>должны быть подписаны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усиленной квалифицированной электронной подписью</a:t>
            </a:r>
            <a:r>
              <a:rPr lang="ru-RU" dirty="0">
                <a:cs typeface="Times New Roman" panose="02020603050405020304" pitchFamily="18" charset="0"/>
              </a:rPr>
              <a:t>. </a:t>
            </a:r>
            <a:endParaRPr lang="ru-RU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46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783" y="200066"/>
            <a:ext cx="856010" cy="6570604"/>
          </a:xfrm>
          <a:prstGeom prst="rect">
            <a:avLst/>
          </a:prstGeom>
          <a:solidFill>
            <a:schemeClr val="accent5">
              <a:lumMod val="75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85083" y="2374512"/>
            <a:ext cx="1847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AE7-5B72-4C44-9FED-40F64AFCA115}" type="slidenum">
              <a:rPr lang="ru-RU" sz="1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1" descr="image0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13" y="200066"/>
            <a:ext cx="5905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325340" y="542966"/>
            <a:ext cx="86523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Порядок и сроки предоставления лицензии</a:t>
            </a:r>
          </a:p>
        </p:txBody>
      </p:sp>
      <p:sp>
        <p:nvSpPr>
          <p:cNvPr id="5" name="AutoShape 2" descr="запрещающие знаки PNG рисунок, картинки и пнг прозрачный для бесплатной  загрузки | Pngtre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4" descr="запрещающие знаки PNG рисунок, картинки и пнг прозрачный для бесплатной  загрузки | Pngtree"/>
          <p:cNvSpPr>
            <a:spLocks noChangeAspect="1" noChangeArrowheads="1"/>
          </p:cNvSpPr>
          <p:nvPr/>
        </p:nvSpPr>
        <p:spPr bwMode="auto">
          <a:xfrm>
            <a:off x="1977447" y="2222111"/>
            <a:ext cx="2968626" cy="2968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709603" y="1510757"/>
            <a:ext cx="988383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dirty="0" smtClean="0"/>
              <a:t>	В</a:t>
            </a:r>
            <a:r>
              <a:rPr lang="ru-RU" dirty="0">
                <a:cs typeface="Times New Roman" panose="02020603050405020304" pitchFamily="18" charset="0"/>
              </a:rPr>
              <a:t> срок, не превышающий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5 рабочих дней </a:t>
            </a:r>
            <a:r>
              <a:rPr lang="ru-RU" dirty="0">
                <a:cs typeface="Times New Roman" panose="02020603050405020304" pitchFamily="18" charset="0"/>
              </a:rPr>
              <a:t>со дня приема заявления о предоставлении лицензии и прилагаемых к нему документов, лицензирующий орган осуществляет проверку полноты и достоверности содержащихся в указанных заявлении и документах сведений, в том числе оценку соответствия соискателя лицензии лицензионным требованиям, в порядке, установленном статьей 19.1 Федерального закона о лицензировании, и принимает решение о предоставлении лицензии или об отказе в ее предоставлении</a:t>
            </a:r>
            <a:r>
              <a:rPr lang="ru-RU" dirty="0" smtClean="0"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endParaRPr lang="ru-RU" dirty="0"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cs typeface="Times New Roman" panose="02020603050405020304" pitchFamily="18" charset="0"/>
              </a:rPr>
              <a:t>	Оценка соответствия соискателя лицензии или лицензиата лицензионным требованиям проводится в соответствии с оценочным листом, содержащим список контрольных вопросов, ответы на которые должны свидетельствовать о соответствии соискателя лицензии, лицензиата лицензионным требованиям. </a:t>
            </a:r>
          </a:p>
          <a:p>
            <a:pPr algn="just"/>
            <a:endParaRPr lang="ru-RU" dirty="0"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cs typeface="Times New Roman" panose="02020603050405020304" pitchFamily="18" charset="0"/>
              </a:rPr>
              <a:t>Документарная оценка проводится по месту нахождения лицензирующего органа.</a:t>
            </a:r>
          </a:p>
          <a:p>
            <a:pPr algn="ctr"/>
            <a:endParaRPr lang="ru-RU" dirty="0"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cs typeface="Times New Roman" panose="02020603050405020304" pitchFamily="18" charset="0"/>
              </a:rPr>
              <a:t>Форма оценочного листа утверждена лицензирующим органом </a:t>
            </a:r>
          </a:p>
          <a:p>
            <a:pPr algn="ctr"/>
            <a:r>
              <a:rPr lang="ru-RU" dirty="0">
                <a:cs typeface="Times New Roman" panose="02020603050405020304" pitchFamily="18" charset="0"/>
              </a:rPr>
              <a:t>и размещена на сайте.</a:t>
            </a:r>
          </a:p>
        </p:txBody>
      </p:sp>
    </p:spTree>
    <p:extLst>
      <p:ext uri="{BB962C8B-B14F-4D97-AF65-F5344CB8AC3E}">
        <p14:creationId xmlns:p14="http://schemas.microsoft.com/office/powerpoint/2010/main" val="293632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783" y="200066"/>
            <a:ext cx="856010" cy="6570604"/>
          </a:xfrm>
          <a:prstGeom prst="rect">
            <a:avLst/>
          </a:prstGeom>
          <a:solidFill>
            <a:schemeClr val="accent5">
              <a:lumMod val="75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1353" y="200066"/>
            <a:ext cx="98824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Перечень документов, представляемый для получения лицензии, внесения изменений в реестр лицензий: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AE7-5B72-4C44-9FED-40F64AFCA115}" type="slidenum">
              <a:rPr lang="ru-RU" sz="1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1" descr="image0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13" y="200066"/>
            <a:ext cx="5905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213659" y="1225689"/>
            <a:ext cx="1014014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 smtClean="0"/>
              <a:t>Заявление </a:t>
            </a:r>
            <a:r>
              <a:rPr lang="ru-RU" dirty="0"/>
              <a:t>по установленной форме о предоставлении лицензии, которое подписывается руководителем юридического лица или иным имеющим право действовать от имени этого юридического лица лицом либо индивидуальным предпринимателем</a:t>
            </a:r>
            <a:r>
              <a:rPr lang="ru-RU" dirty="0" smtClean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/>
              <a:t>Подписанные руководителем организации, осуществляющей образовательную деятельность, сведения о реализации образовательных программ по утвержденной уполномоченным органом </a:t>
            </a:r>
            <a:r>
              <a:rPr lang="ru-RU" dirty="0" smtClean="0"/>
              <a:t>форме;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/>
              <a:t>Копии правоустанавливающих документов, подтверждающих наличие у соискателя лицензии на праве собственности или ином законном основании зданий, строений, сооружений, помещений в каждом из мест осуществления образовательной деятельности в случае, если права на указанные здания, строения, сооружения, помещения и сделки с ними не подлежат обязательной государственной регистрации в соответствии с законодательством Российской </a:t>
            </a:r>
            <a:r>
              <a:rPr lang="ru-RU" dirty="0" smtClean="0"/>
              <a:t>Федерации;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/>
              <a:t>Копия представления религиозной </a:t>
            </a:r>
            <a:r>
              <a:rPr lang="ru-RU" dirty="0" smtClean="0"/>
              <a:t>организации, </a:t>
            </a:r>
            <a:r>
              <a:rPr lang="ru-RU" dirty="0"/>
              <a:t>если соискателем лицензии является образовательная организация, учредителем которой является религиозная организация</a:t>
            </a:r>
            <a:r>
              <a:rPr lang="ru-RU" dirty="0" smtClean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/>
              <a:t>Документ, подтверждающий полномочия представителя заявителя (в случае если заявление подается в электронной форме лицом, не являющимся лицом, обладающим правом действовать от имени юридического лица без доверенности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830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783" y="200066"/>
            <a:ext cx="856010" cy="6570604"/>
          </a:xfrm>
          <a:prstGeom prst="rect">
            <a:avLst/>
          </a:prstGeom>
          <a:solidFill>
            <a:schemeClr val="accent5">
              <a:lumMod val="75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85083" y="2374512"/>
            <a:ext cx="1847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AE7-5B72-4C44-9FED-40F64AFCA115}" type="slidenum">
              <a:rPr lang="ru-RU" sz="1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1" descr="image0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13" y="200066"/>
            <a:ext cx="5905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74969" y="281356"/>
            <a:ext cx="86523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Алгоритм подготовки документов на лицензирование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388225" y="885866"/>
            <a:ext cx="1045741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Оформить </a:t>
            </a:r>
            <a:r>
              <a:rPr lang="ru-RU" sz="1600" dirty="0"/>
              <a:t>документы, подтверждающие наличие у организации на законном основании зданий, строений, сооружений, </a:t>
            </a:r>
            <a:r>
              <a:rPr lang="ru-RU" sz="1600" dirty="0" smtClean="0"/>
              <a:t>помещений (собственность, аренда, оперативное управление, безвозмездное пользование); </a:t>
            </a:r>
          </a:p>
          <a:p>
            <a:pPr algn="just"/>
            <a:endParaRPr lang="ru-RU" sz="1600" dirty="0" smtClean="0"/>
          </a:p>
          <a:p>
            <a:pPr algn="just"/>
            <a:r>
              <a:rPr lang="ru-RU" sz="1600" dirty="0" smtClean="0"/>
              <a:t>Создать</a:t>
            </a:r>
            <a:r>
              <a:rPr lang="ru-RU" sz="1600" dirty="0"/>
              <a:t>: материально-технические условия для реализации образовательных программ; специальные условия для получения образования обучающимися с ограниченными возможностями здоровья; </a:t>
            </a:r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r>
              <a:rPr lang="ru-RU" sz="1600" dirty="0" smtClean="0"/>
              <a:t>Разработать </a:t>
            </a:r>
            <a:r>
              <a:rPr lang="ru-RU" sz="1600" dirty="0"/>
              <a:t>и утвердить образовательную программу; </a:t>
            </a:r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r>
              <a:rPr lang="ru-RU" sz="1600" dirty="0" smtClean="0"/>
              <a:t>Получить </a:t>
            </a:r>
            <a:r>
              <a:rPr lang="ru-RU" sz="1600" dirty="0"/>
              <a:t>заключение </a:t>
            </a:r>
            <a:r>
              <a:rPr lang="ru-RU" sz="1600" dirty="0" err="1"/>
              <a:t>Роспотребнадзора</a:t>
            </a:r>
            <a:r>
              <a:rPr lang="ru-RU" sz="1600" dirty="0"/>
              <a:t>; </a:t>
            </a:r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r>
              <a:rPr lang="ru-RU" sz="1600" dirty="0" smtClean="0"/>
              <a:t>Собрать </a:t>
            </a:r>
            <a:r>
              <a:rPr lang="ru-RU" sz="1600" dirty="0"/>
              <a:t>комплект документов в соответствии с перечнем согласно п.10 Положения о лицензировании образовательной деятельности, </a:t>
            </a:r>
            <a:r>
              <a:rPr lang="ru-RU" sz="1600" dirty="0" smtClean="0"/>
              <a:t>(перечень </a:t>
            </a:r>
            <a:r>
              <a:rPr lang="ru-RU" sz="1600" dirty="0"/>
              <a:t>документов </a:t>
            </a:r>
            <a:r>
              <a:rPr lang="ru-RU" sz="1600" dirty="0" smtClean="0"/>
              <a:t>размещен </a:t>
            </a:r>
            <a:r>
              <a:rPr lang="ru-RU" sz="1600" dirty="0"/>
              <a:t>на сайте Министерства </a:t>
            </a:r>
            <a:r>
              <a:rPr lang="en-US" sz="1600" dirty="0"/>
              <a:t>https://https://edu.primorsky.ru/supervision/okazanie-gosudarstvennykh-uslug/litsenzirovanie-obrazovatelnoy-deyatelnosti/formy-dokumentov/</a:t>
            </a:r>
            <a:r>
              <a:rPr lang="ru-RU" sz="1600" dirty="0" smtClean="0"/>
              <a:t>); </a:t>
            </a:r>
          </a:p>
          <a:p>
            <a:pPr algn="just"/>
            <a:endParaRPr lang="ru-RU" sz="1600" dirty="0" smtClean="0"/>
          </a:p>
          <a:p>
            <a:pPr algn="just"/>
            <a:r>
              <a:rPr lang="ru-RU" sz="1600" dirty="0" smtClean="0"/>
              <a:t>Сформировать </a:t>
            </a:r>
            <a:r>
              <a:rPr lang="ru-RU" sz="1600" dirty="0"/>
              <a:t>у себя на рабочем столе в компьютере АРХИВНЫЙ файл с пакетом дополнительных документов. </a:t>
            </a:r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r>
              <a:rPr lang="ru-RU" sz="1600" dirty="0" smtClean="0"/>
              <a:t>Заполнить </a:t>
            </a:r>
            <a:r>
              <a:rPr lang="ru-RU" sz="1600" dirty="0"/>
              <a:t>заявление на получение лицензии на Едином портале государственных услуг посредством подключения к порталу Личного кабинета заявителя ИС АКНДПП.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ПРОВЕРИТЬ ЗАЯВЛЕНИЕ</a:t>
            </a:r>
            <a:r>
              <a:rPr lang="ru-RU" sz="1600" dirty="0"/>
              <a:t>!!! </a:t>
            </a:r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r>
              <a:rPr lang="ru-RU" sz="1600" dirty="0" smtClean="0"/>
              <a:t>Прикрепить </a:t>
            </a:r>
            <a:r>
              <a:rPr lang="ru-RU" sz="1600" dirty="0"/>
              <a:t>документы в электронном виде через Единый портал государственных услуг посредством подключения к порталу Личного кабинета заявителя ИС АКНДПП и подписать их электронной подписью. </a:t>
            </a:r>
            <a:endParaRPr lang="ru-RU" sz="1600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14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783" y="200066"/>
            <a:ext cx="856010" cy="6570604"/>
          </a:xfrm>
          <a:prstGeom prst="rect">
            <a:avLst/>
          </a:prstGeom>
          <a:solidFill>
            <a:schemeClr val="accent5">
              <a:lumMod val="75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85083" y="2374512"/>
            <a:ext cx="1847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AE7-5B72-4C44-9FED-40F64AFCA115}" type="slidenum">
              <a:rPr lang="ru-RU" sz="1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9</a:t>
            </a:fld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1" descr="image0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13" y="200066"/>
            <a:ext cx="5905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04851" y="416262"/>
            <a:ext cx="1026621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В ходе формирования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заявления необходимо: </a:t>
            </a:r>
          </a:p>
          <a:p>
            <a:endParaRPr lang="ru-RU" sz="1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dirty="0" smtClean="0"/>
              <a:t>Вносить </a:t>
            </a:r>
            <a:r>
              <a:rPr lang="ru-RU" dirty="0"/>
              <a:t>в карточку организации </a:t>
            </a:r>
            <a:r>
              <a:rPr lang="ru-RU" dirty="0" smtClean="0"/>
              <a:t>актуальную </a:t>
            </a:r>
            <a:r>
              <a:rPr lang="ru-RU" dirty="0"/>
              <a:t>информацию: </a:t>
            </a:r>
            <a:endParaRPr lang="ru-RU" dirty="0" smtClean="0"/>
          </a:p>
          <a:p>
            <a:r>
              <a:rPr lang="ru-RU" dirty="0" smtClean="0"/>
              <a:t>полное </a:t>
            </a:r>
            <a:r>
              <a:rPr lang="ru-RU" dirty="0"/>
              <a:t>наименование, сокращенное наименование, юридический адрес, реквизиты свидетельства о государственной регистрации лицензиата или листа записи ЕГРЮЛ, реквизиты свидетельства о постановке на налоговый учет, график работы, должность руководителя, ФИО руководителя (полностью), телефон, e-</a:t>
            </a:r>
            <a:r>
              <a:rPr lang="ru-RU" dirty="0" err="1"/>
              <a:t>mail</a:t>
            </a:r>
            <a:r>
              <a:rPr lang="ru-RU" dirty="0"/>
              <a:t>, адрес сайта.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П</a:t>
            </a:r>
            <a:r>
              <a:rPr lang="ru-RU" dirty="0" smtClean="0"/>
              <a:t>олное </a:t>
            </a:r>
            <a:r>
              <a:rPr lang="ru-RU" dirty="0"/>
              <a:t>наименование, сокращенное наименование: указывается строго в соответствии с текстом устава (с учетом пунктуации, орфографии и регистра).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Ю</a:t>
            </a:r>
            <a:r>
              <a:rPr lang="ru-RU" dirty="0" smtClean="0"/>
              <a:t>ридический </a:t>
            </a:r>
            <a:r>
              <a:rPr lang="ru-RU" dirty="0"/>
              <a:t>адрес (фактический (почтовый) адрес: указывается строго в соответствии с выпиской из ЕГРЮЛ («Адрес юридического лица»).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Р</a:t>
            </a:r>
            <a:r>
              <a:rPr lang="ru-RU" dirty="0" smtClean="0"/>
              <a:t>еквизиты </a:t>
            </a:r>
            <a:r>
              <a:rPr lang="ru-RU" dirty="0"/>
              <a:t>свидетельства о государственной регистрации лицензиата или листа записи ЕГРЮЛ: свидетельство о государственной регистрации юридического лица </a:t>
            </a:r>
            <a:r>
              <a:rPr lang="ru-RU" dirty="0" smtClean="0"/>
              <a:t>либо </a:t>
            </a:r>
            <a:r>
              <a:rPr lang="ru-RU" dirty="0"/>
              <a:t>лист записи Единого государственного реестра юридических лиц </a:t>
            </a:r>
            <a:r>
              <a:rPr lang="ru-RU" dirty="0" smtClean="0"/>
              <a:t>- первая </a:t>
            </a:r>
            <a:r>
              <a:rPr lang="ru-RU" dirty="0"/>
              <a:t>запись выписки из ЕГРЮЛ в разделе «Сведения о записях, внесенных в Единый государственный реестр юридических лиц» реквизиты свидетельства о постановке на налоговый </a:t>
            </a:r>
            <a:r>
              <a:rPr lang="ru-RU" dirty="0" smtClean="0"/>
              <a:t>учет.</a:t>
            </a:r>
          </a:p>
          <a:p>
            <a:endParaRPr lang="ru-RU" dirty="0" smtClean="0"/>
          </a:p>
          <a:p>
            <a:r>
              <a:rPr lang="ru-RU" dirty="0" smtClean="0"/>
              <a:t>ПРОВЕРИТЬ заявление!!!!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08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3233</TotalTime>
  <Words>709</Words>
  <Application>Microsoft Office PowerPoint</Application>
  <PresentationFormat>Широкоэкранный</PresentationFormat>
  <Paragraphs>103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APK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Жильцова Регина Константиновна</dc:creator>
  <cp:lastModifiedBy>Мовлаева Рената Видадиевна</cp:lastModifiedBy>
  <cp:revision>203</cp:revision>
  <cp:lastPrinted>2021-04-30T05:03:26Z</cp:lastPrinted>
  <dcterms:created xsi:type="dcterms:W3CDTF">2021-02-17T07:53:04Z</dcterms:created>
  <dcterms:modified xsi:type="dcterms:W3CDTF">2024-10-23T10:45:28Z</dcterms:modified>
</cp:coreProperties>
</file>